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68" r:id="rId4"/>
    <p:sldId id="258" r:id="rId5"/>
    <p:sldId id="259" r:id="rId6"/>
    <p:sldId id="279" r:id="rId7"/>
    <p:sldId id="269" r:id="rId8"/>
    <p:sldId id="272" r:id="rId9"/>
    <p:sldId id="273" r:id="rId10"/>
    <p:sldId id="274" r:id="rId11"/>
    <p:sldId id="260" r:id="rId12"/>
    <p:sldId id="275" r:id="rId13"/>
    <p:sldId id="277" r:id="rId14"/>
    <p:sldId id="263" r:id="rId15"/>
    <p:sldId id="296" r:id="rId16"/>
    <p:sldId id="317" r:id="rId17"/>
    <p:sldId id="311" r:id="rId18"/>
    <p:sldId id="295" r:id="rId19"/>
    <p:sldId id="288" r:id="rId20"/>
    <p:sldId id="294" r:id="rId21"/>
    <p:sldId id="292" r:id="rId22"/>
    <p:sldId id="313" r:id="rId23"/>
    <p:sldId id="270" r:id="rId24"/>
    <p:sldId id="312" r:id="rId25"/>
    <p:sldId id="290" r:id="rId26"/>
    <p:sldId id="297" r:id="rId27"/>
    <p:sldId id="300" r:id="rId28"/>
    <p:sldId id="271" r:id="rId29"/>
    <p:sldId id="316" r:id="rId30"/>
    <p:sldId id="285" r:id="rId31"/>
    <p:sldId id="286" r:id="rId32"/>
    <p:sldId id="314" r:id="rId33"/>
    <p:sldId id="321" r:id="rId34"/>
    <p:sldId id="291" r:id="rId35"/>
    <p:sldId id="320" r:id="rId36"/>
    <p:sldId id="322" r:id="rId3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EF504-B21E-4223-A6A7-148CA79D61DD}" type="datetimeFigureOut">
              <a:rPr lang="tr-TR" smtClean="0"/>
              <a:t>22.06.2017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F60402-677A-466C-8ED0-9FFF6C5430D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263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60402-677A-466C-8ED0-9FFF6C5430D9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0537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210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0565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4853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61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829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84557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621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0503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7454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66737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97790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C2D69-28D4-4564-BFE2-A7018691D021}" type="datetimeFigureOut">
              <a:rPr lang="tr-TR" smtClean="0"/>
              <a:pPr/>
              <a:t>22.06.2017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03852-D074-42D9-9FB6-6E58FB04D7CA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190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IĞDIR ÜNİVERSİTESİ</a:t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IĞDIR ZİRAAT 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FAKÜLTESİ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838200" y="37591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</a:t>
            </a:r>
            <a:r>
              <a:rPr lang="tr-TR" sz="4100" dirty="0" smtClean="0">
                <a:latin typeface="Arial" panose="020B0604020202020204" pitchFamily="34" charset="0"/>
                <a:cs typeface="Arial" panose="020B0604020202020204" pitchFamily="34" charset="0"/>
              </a:rPr>
              <a:t>BAHÇE BİTKİLERİ BÖLÜMÜ</a:t>
            </a:r>
            <a:endParaRPr lang="tr-TR" sz="4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539552" y="4725144"/>
            <a:ext cx="7772400" cy="1181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 </a:t>
            </a:r>
            <a:r>
              <a:rPr lang="tr-T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tr-T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Documents and Settings\dente\Desktop\logo igdi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618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724700"/>
              </p:ext>
            </p:extLst>
          </p:nvPr>
        </p:nvGraphicFramePr>
        <p:xfrm>
          <a:off x="71406" y="285728"/>
          <a:ext cx="8929717" cy="59884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71702"/>
                <a:gridCol w="1428760"/>
                <a:gridCol w="1928826"/>
                <a:gridCol w="1071570"/>
                <a:gridCol w="142876"/>
                <a:gridCol w="1357322"/>
                <a:gridCol w="142876"/>
                <a:gridCol w="785785"/>
              </a:tblGrid>
              <a:tr h="324000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800" b="1" dirty="0" smtClean="0"/>
                        <a:t>Yayın Sayıları</a:t>
                      </a:r>
                      <a:endParaRPr lang="tr-TR" sz="18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  <a:tr h="23563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Uluslararası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hakemli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dergilerde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yayınlanan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makaleler</a:t>
                      </a:r>
                      <a:r>
                        <a:rPr lang="en-US" sz="1600" dirty="0" smtClean="0"/>
                        <a:t> SCI &amp; SSCI &amp; Arts and Humanities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Uluslararası diğer hakemli dergilerde yayınlanan makaleler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 err="1" smtClean="0"/>
                        <a:t>Uluslararası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bilimsel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toplantılarda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sunulan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ve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bildiri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kitabında</a:t>
                      </a:r>
                      <a:r>
                        <a:rPr lang="en-AU" sz="1600" dirty="0" smtClean="0"/>
                        <a:t> (Proceedings) </a:t>
                      </a:r>
                      <a:r>
                        <a:rPr lang="en-AU" sz="1600" dirty="0" err="1" smtClean="0"/>
                        <a:t>basılan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bildiriler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 err="1" smtClean="0"/>
                        <a:t>Ulusal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hakemli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dergilerde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yayınlanan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makaleler</a:t>
                      </a:r>
                      <a:r>
                        <a:rPr lang="en-AU" sz="1600" dirty="0" smtClean="0"/>
                        <a:t> 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600" dirty="0" err="1" smtClean="0"/>
                        <a:t>Ulusal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bilimsel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toplantılarda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sunulan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ve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bildiri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kitabında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basılan</a:t>
                      </a:r>
                      <a:r>
                        <a:rPr lang="en-AU" sz="1600" dirty="0" smtClean="0"/>
                        <a:t> </a:t>
                      </a:r>
                      <a:r>
                        <a:rPr lang="en-AU" sz="1600" dirty="0" err="1" smtClean="0"/>
                        <a:t>bildiriler</a:t>
                      </a:r>
                      <a:r>
                        <a:rPr lang="en-AU" sz="1600" dirty="0" smtClean="0"/>
                        <a:t> 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Diğer yayınlar 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Yrd.</a:t>
                      </a:r>
                      <a:r>
                        <a:rPr lang="tr-TR" sz="1600" baseline="0" dirty="0" smtClean="0"/>
                        <a:t> Doç. Dr. Mücahit PEHLUVAN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6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8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7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5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20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Yrd.</a:t>
                      </a:r>
                      <a:r>
                        <a:rPr lang="tr-TR" sz="1600" baseline="0" dirty="0" smtClean="0"/>
                        <a:t> Doç. Dr. </a:t>
                      </a:r>
                      <a:r>
                        <a:rPr lang="en-US" sz="1600" kern="1200" dirty="0" err="1" smtClean="0"/>
                        <a:t>Sadiye</a:t>
                      </a:r>
                      <a:r>
                        <a:rPr lang="en-US" sz="1600" kern="1200" dirty="0" smtClean="0"/>
                        <a:t> </a:t>
                      </a:r>
                      <a:r>
                        <a:rPr lang="en-US" sz="1600" kern="1200" dirty="0" err="1" smtClean="0"/>
                        <a:t>Peral</a:t>
                      </a:r>
                      <a:r>
                        <a:rPr lang="en-US" sz="1600" kern="1200" dirty="0" smtClean="0"/>
                        <a:t> EYDURAN 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6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17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3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Yrd.</a:t>
                      </a:r>
                      <a:r>
                        <a:rPr lang="tr-TR" sz="1600" baseline="0" dirty="0" smtClean="0"/>
                        <a:t> Doç. Dr. </a:t>
                      </a:r>
                      <a:r>
                        <a:rPr lang="en-US" sz="1600" kern="1200" dirty="0" smtClean="0"/>
                        <a:t>Mustafa </a:t>
                      </a:r>
                      <a:r>
                        <a:rPr lang="en-US" sz="1600" kern="1200" dirty="0" err="1" smtClean="0"/>
                        <a:t>Kenan</a:t>
                      </a:r>
                      <a:r>
                        <a:rPr lang="en-US" sz="1600" kern="1200" dirty="0" smtClean="0"/>
                        <a:t> GEÇER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12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5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5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12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3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Yrd.</a:t>
                      </a:r>
                      <a:r>
                        <a:rPr lang="tr-TR" sz="1600" baseline="0" dirty="0" smtClean="0"/>
                        <a:t> Doç. Dr. Ersin GÜLSOY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-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11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5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Yrd.</a:t>
                      </a:r>
                      <a:r>
                        <a:rPr lang="tr-TR" sz="1600" baseline="0" dirty="0" smtClean="0"/>
                        <a:t> Doç. Dr. Mustafa ÇİRKA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2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3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Arş</a:t>
                      </a:r>
                      <a:r>
                        <a:rPr lang="tr-TR" sz="1600" baseline="0" dirty="0" smtClean="0"/>
                        <a:t>. Gör. Dr. </a:t>
                      </a:r>
                      <a:r>
                        <a:rPr lang="tr-TR" sz="1600" baseline="0" dirty="0" err="1" smtClean="0"/>
                        <a:t>Melekşen</a:t>
                      </a:r>
                      <a:r>
                        <a:rPr lang="tr-TR" sz="1600" baseline="0" dirty="0" smtClean="0"/>
                        <a:t> AKIN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11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2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Arş.</a:t>
                      </a:r>
                      <a:r>
                        <a:rPr lang="tr-TR" sz="1600" baseline="0" dirty="0" smtClean="0"/>
                        <a:t> Gör. Berna DOĞRU ÇOKRAN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1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3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5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2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10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816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Arş.</a:t>
                      </a:r>
                      <a:r>
                        <a:rPr lang="tr-TR" sz="1600" baseline="0" dirty="0" smtClean="0"/>
                        <a:t> Gör. Ramazan BOZHÜYÜK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1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3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1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8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5636">
                <a:tc gridSpan="8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dirty="0" smtClean="0"/>
                        <a:t>Arş.</a:t>
                      </a:r>
                      <a:r>
                        <a:rPr lang="tr-TR" sz="1600" baseline="0" dirty="0" smtClean="0"/>
                        <a:t> Gör. Eren ÖZDEN</a:t>
                      </a:r>
                      <a:endParaRPr lang="tr-TR" sz="1600" b="1" dirty="0">
                        <a:latin typeface="+mn-lt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 dirty="0"/>
                    </a:p>
                  </a:txBody>
                  <a:tcPr marL="68580" marR="68580" marT="0" marB="0"/>
                </a:tc>
              </a:tr>
              <a:tr h="2356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600" dirty="0" smtClean="0"/>
                        <a:t>4</a:t>
                      </a:r>
                      <a:endParaRPr lang="tr-TR" sz="16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5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4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2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4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600" dirty="0" smtClean="0"/>
                        <a:t>-</a:t>
                      </a:r>
                      <a:endParaRPr lang="tr-TR" sz="1600" b="1" dirty="0"/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12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b="1" dirty="0"/>
              <a:t>Çalışma </a:t>
            </a:r>
            <a:r>
              <a:rPr lang="tr-TR" sz="4000" b="1" dirty="0" smtClean="0"/>
              <a:t>Konuları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 smtClean="0"/>
              <a:t>* Meyve </a:t>
            </a:r>
            <a:r>
              <a:rPr lang="tr-TR" dirty="0"/>
              <a:t>Yetiştirme ve Islahı</a:t>
            </a:r>
          </a:p>
          <a:p>
            <a:pPr marL="0" indent="0">
              <a:buNone/>
            </a:pPr>
            <a:r>
              <a:rPr lang="tr-TR" dirty="0" smtClean="0"/>
              <a:t>* Sebze </a:t>
            </a:r>
            <a:r>
              <a:rPr lang="tr-TR" dirty="0"/>
              <a:t>Yetiştirme ve Islahı</a:t>
            </a:r>
          </a:p>
          <a:p>
            <a:pPr marL="0" indent="0">
              <a:buNone/>
            </a:pPr>
            <a:r>
              <a:rPr lang="tr-TR" dirty="0" smtClean="0"/>
              <a:t>* </a:t>
            </a:r>
            <a:r>
              <a:rPr lang="tr-TR" dirty="0"/>
              <a:t>Bağcılık</a:t>
            </a:r>
          </a:p>
          <a:p>
            <a:pPr marL="0" indent="0">
              <a:buNone/>
            </a:pPr>
            <a:r>
              <a:rPr lang="tr-TR" dirty="0"/>
              <a:t>* Hasat Sonrası Fizyoloji ve Muhafaza</a:t>
            </a:r>
          </a:p>
          <a:p>
            <a:pPr marL="0" indent="0">
              <a:buNone/>
            </a:pPr>
            <a:r>
              <a:rPr lang="tr-TR" dirty="0"/>
              <a:t>* Organik Tarım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12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r-TR" sz="3600" b="1" dirty="0" smtClean="0"/>
              <a:t>Tamamlanan Projeler</a:t>
            </a:r>
            <a:endParaRPr lang="tr-TR" sz="36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643602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en-US" sz="1800" dirty="0" err="1" smtClean="0"/>
              <a:t>Farklı</a:t>
            </a:r>
            <a:r>
              <a:rPr lang="en-US" sz="1800" dirty="0" smtClean="0"/>
              <a:t> </a:t>
            </a:r>
            <a:r>
              <a:rPr lang="en-US" sz="1800" dirty="0" err="1" smtClean="0"/>
              <a:t>Rakım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en-US" sz="1800" dirty="0" smtClean="0"/>
              <a:t> </a:t>
            </a:r>
            <a:r>
              <a:rPr lang="en-US" sz="1800" dirty="0" err="1" smtClean="0"/>
              <a:t>farKlı</a:t>
            </a:r>
            <a:r>
              <a:rPr lang="en-US" sz="1800" dirty="0" smtClean="0"/>
              <a:t> </a:t>
            </a:r>
            <a:r>
              <a:rPr lang="en-US" sz="1800" dirty="0" err="1" smtClean="0"/>
              <a:t>Hasat</a:t>
            </a:r>
            <a:r>
              <a:rPr lang="en-US" sz="1800" dirty="0" smtClean="0"/>
              <a:t> </a:t>
            </a:r>
            <a:r>
              <a:rPr lang="en-US" sz="1800" dirty="0" err="1" smtClean="0"/>
              <a:t>Zamanlarının</a:t>
            </a:r>
            <a:r>
              <a:rPr lang="en-US" sz="1800" dirty="0" smtClean="0"/>
              <a:t> </a:t>
            </a:r>
            <a:r>
              <a:rPr lang="en-US" sz="1800" dirty="0" err="1" smtClean="0"/>
              <a:t>Dut</a:t>
            </a:r>
            <a:r>
              <a:rPr lang="en-US" sz="1800" dirty="0" smtClean="0"/>
              <a:t> </a:t>
            </a:r>
            <a:r>
              <a:rPr lang="en-US" sz="1800" dirty="0" err="1" smtClean="0"/>
              <a:t>Meyvelerinin</a:t>
            </a:r>
            <a:r>
              <a:rPr lang="en-US" sz="1800" dirty="0" smtClean="0"/>
              <a:t> </a:t>
            </a:r>
            <a:r>
              <a:rPr lang="en-US" sz="1800" dirty="0" err="1" smtClean="0"/>
              <a:t>Fizikokimyasal</a:t>
            </a:r>
            <a:r>
              <a:rPr lang="en-US" sz="1800" dirty="0" smtClean="0"/>
              <a:t> </a:t>
            </a:r>
            <a:r>
              <a:rPr lang="en-US" sz="1800" dirty="0" err="1" smtClean="0"/>
              <a:t>Özellikleri</a:t>
            </a:r>
            <a:r>
              <a:rPr lang="en-US" sz="1800" dirty="0" smtClean="0"/>
              <a:t> </a:t>
            </a:r>
            <a:r>
              <a:rPr lang="en-US" sz="1800" dirty="0" err="1" smtClean="0"/>
              <a:t>Üzerine</a:t>
            </a:r>
            <a:r>
              <a:rPr lang="en-US" sz="1800" dirty="0" smtClean="0"/>
              <a:t> </a:t>
            </a:r>
            <a:r>
              <a:rPr lang="en-US" sz="1800" dirty="0" err="1" smtClean="0"/>
              <a:t>Etkileri</a:t>
            </a:r>
            <a:r>
              <a:rPr lang="en-US" sz="1800" dirty="0" smtClean="0"/>
              <a:t> (BAP) </a:t>
            </a:r>
            <a:r>
              <a:rPr lang="en-US" sz="1800" dirty="0" err="1" smtClean="0"/>
              <a:t>Iğdır</a:t>
            </a:r>
            <a:r>
              <a:rPr lang="en-US" sz="1800" dirty="0" smtClean="0"/>
              <a:t> </a:t>
            </a:r>
            <a:r>
              <a:rPr lang="en-US" sz="1800" dirty="0" err="1" smtClean="0"/>
              <a:t>Üni</a:t>
            </a:r>
            <a:r>
              <a:rPr lang="en-US" sz="1800" dirty="0" smtClean="0"/>
              <a:t>.</a:t>
            </a:r>
            <a:endParaRPr lang="tr-TR" sz="18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1800" dirty="0" err="1" smtClean="0"/>
              <a:t>Iğdır</a:t>
            </a:r>
            <a:r>
              <a:rPr lang="en-US" sz="1800" dirty="0" smtClean="0"/>
              <a:t> </a:t>
            </a:r>
            <a:r>
              <a:rPr lang="en-US" sz="1800" dirty="0" err="1" smtClean="0"/>
              <a:t>Ekolojik</a:t>
            </a:r>
            <a:r>
              <a:rPr lang="en-US" sz="1800" dirty="0" smtClean="0"/>
              <a:t> </a:t>
            </a:r>
            <a:r>
              <a:rPr lang="en-US" sz="1800" dirty="0" err="1" smtClean="0"/>
              <a:t>Koşullarından</a:t>
            </a:r>
            <a:r>
              <a:rPr lang="en-US" sz="1800" dirty="0" smtClean="0"/>
              <a:t> </a:t>
            </a:r>
            <a:r>
              <a:rPr lang="en-US" sz="1800" dirty="0" err="1" smtClean="0"/>
              <a:t>Yetiştirilen</a:t>
            </a:r>
            <a:r>
              <a:rPr lang="en-US" sz="1800" dirty="0" smtClean="0"/>
              <a:t> </a:t>
            </a:r>
            <a:r>
              <a:rPr lang="en-US" sz="1800" dirty="0" err="1" smtClean="0"/>
              <a:t>Bazı</a:t>
            </a:r>
            <a:r>
              <a:rPr lang="en-US" sz="1800" dirty="0" smtClean="0"/>
              <a:t> </a:t>
            </a:r>
            <a:r>
              <a:rPr lang="en-US" sz="1800" dirty="0" err="1" smtClean="0"/>
              <a:t>Şeftali</a:t>
            </a:r>
            <a:r>
              <a:rPr lang="en-US" sz="1800" dirty="0" smtClean="0"/>
              <a:t> </a:t>
            </a:r>
            <a:r>
              <a:rPr lang="en-US" sz="1800" dirty="0" err="1" smtClean="0"/>
              <a:t>Genotiplerinin</a:t>
            </a:r>
            <a:r>
              <a:rPr lang="en-US" sz="1800" dirty="0" smtClean="0"/>
              <a:t> </a:t>
            </a:r>
            <a:r>
              <a:rPr lang="en-US" sz="1800" dirty="0" err="1" smtClean="0"/>
              <a:t>Fenolojik</a:t>
            </a:r>
            <a:r>
              <a:rPr lang="en-US" sz="1800" dirty="0" smtClean="0"/>
              <a:t>, </a:t>
            </a:r>
            <a:r>
              <a:rPr lang="en-US" sz="1800" dirty="0" err="1" smtClean="0"/>
              <a:t>Pomolojik</a:t>
            </a:r>
            <a:r>
              <a:rPr lang="en-US" sz="1800" dirty="0" smtClean="0"/>
              <a:t> </a:t>
            </a:r>
            <a:r>
              <a:rPr lang="tr-TR" sz="1800" dirty="0" err="1" smtClean="0"/>
              <a:t>v</a:t>
            </a:r>
            <a:r>
              <a:rPr lang="en-US" sz="1800" dirty="0" smtClean="0"/>
              <a:t>e </a:t>
            </a:r>
            <a:r>
              <a:rPr lang="en-US" sz="1800" dirty="0" err="1" smtClean="0"/>
              <a:t>Kimyasal</a:t>
            </a:r>
            <a:r>
              <a:rPr lang="en-US" sz="1800" dirty="0" smtClean="0"/>
              <a:t> </a:t>
            </a:r>
            <a:r>
              <a:rPr lang="en-US" sz="1800" dirty="0" err="1" smtClean="0"/>
              <a:t>Özelliklerinin</a:t>
            </a:r>
            <a:r>
              <a:rPr lang="en-US" sz="1800" dirty="0" smtClean="0"/>
              <a:t> </a:t>
            </a:r>
            <a:r>
              <a:rPr lang="en-US" sz="1800" dirty="0" err="1" smtClean="0"/>
              <a:t>Tespiti</a:t>
            </a:r>
            <a:r>
              <a:rPr lang="en-US" sz="1800" dirty="0" smtClean="0"/>
              <a:t> (BAP) </a:t>
            </a:r>
            <a:r>
              <a:rPr lang="en-US" sz="1800" dirty="0" err="1" smtClean="0"/>
              <a:t>Iğdır</a:t>
            </a:r>
            <a:r>
              <a:rPr lang="en-US" sz="1800" dirty="0" smtClean="0"/>
              <a:t> </a:t>
            </a:r>
            <a:r>
              <a:rPr lang="en-US" sz="1800" dirty="0" err="1" smtClean="0"/>
              <a:t>Üni</a:t>
            </a:r>
            <a:r>
              <a:rPr lang="en-US" sz="1800" dirty="0" smtClean="0"/>
              <a:t>.</a:t>
            </a:r>
            <a:endParaRPr lang="tr-TR" sz="1800" dirty="0" smtClean="0"/>
          </a:p>
          <a:p>
            <a:pPr algn="just">
              <a:buFont typeface="Wingdings" pitchFamily="2" charset="2"/>
              <a:buChar char="Ø"/>
            </a:pPr>
            <a:r>
              <a:rPr lang="en-US" sz="1800" dirty="0" err="1" smtClean="0"/>
              <a:t>Iğdır</a:t>
            </a:r>
            <a:r>
              <a:rPr lang="en-US" sz="1800" dirty="0" smtClean="0"/>
              <a:t> </a:t>
            </a:r>
            <a:r>
              <a:rPr lang="en-US" sz="1800" dirty="0" err="1" smtClean="0"/>
              <a:t>Koşullarında</a:t>
            </a:r>
            <a:r>
              <a:rPr lang="en-US" sz="1800" dirty="0" smtClean="0"/>
              <a:t> </a:t>
            </a:r>
            <a:r>
              <a:rPr lang="en-US" sz="1800" dirty="0" err="1" smtClean="0"/>
              <a:t>Doğal</a:t>
            </a:r>
            <a:r>
              <a:rPr lang="en-US" sz="1800" dirty="0" smtClean="0"/>
              <a:t> </a:t>
            </a:r>
            <a:r>
              <a:rPr lang="en-US" sz="1800" dirty="0" err="1" smtClean="0"/>
              <a:t>Olarak</a:t>
            </a:r>
            <a:r>
              <a:rPr lang="en-US" sz="1800" dirty="0" smtClean="0"/>
              <a:t> </a:t>
            </a:r>
            <a:r>
              <a:rPr lang="en-US" sz="1800" dirty="0" err="1" smtClean="0"/>
              <a:t>Yetişen</a:t>
            </a:r>
            <a:r>
              <a:rPr lang="en-US" sz="1800" dirty="0" smtClean="0"/>
              <a:t> </a:t>
            </a:r>
            <a:r>
              <a:rPr lang="en-US" sz="1800" dirty="0" err="1" smtClean="0"/>
              <a:t>Üzüm</a:t>
            </a:r>
            <a:r>
              <a:rPr lang="en-US" sz="1800" dirty="0" smtClean="0"/>
              <a:t> </a:t>
            </a:r>
            <a:r>
              <a:rPr lang="en-US" sz="1800" dirty="0" err="1" smtClean="0"/>
              <a:t>Çeşitlerinin</a:t>
            </a:r>
            <a:r>
              <a:rPr lang="en-US" sz="1800" dirty="0" smtClean="0"/>
              <a:t> </a:t>
            </a:r>
            <a:r>
              <a:rPr lang="en-US" sz="1800" dirty="0" err="1" smtClean="0"/>
              <a:t>Fenolojik</a:t>
            </a:r>
            <a:r>
              <a:rPr lang="en-US" sz="1800" dirty="0" smtClean="0"/>
              <a:t> </a:t>
            </a:r>
            <a:r>
              <a:rPr lang="en-US" sz="1800" dirty="0" err="1" smtClean="0"/>
              <a:t>ve</a:t>
            </a:r>
            <a:r>
              <a:rPr lang="en-US" sz="1800" dirty="0" smtClean="0"/>
              <a:t> </a:t>
            </a:r>
            <a:r>
              <a:rPr lang="en-US" sz="1800" dirty="0" err="1" smtClean="0"/>
              <a:t>Bitkisel</a:t>
            </a:r>
            <a:r>
              <a:rPr lang="en-US" sz="1800" dirty="0" smtClean="0"/>
              <a:t> </a:t>
            </a:r>
            <a:r>
              <a:rPr lang="en-US" sz="1800" dirty="0" err="1" smtClean="0"/>
              <a:t>Özelliklerinin</a:t>
            </a:r>
            <a:r>
              <a:rPr lang="en-US" sz="1800" dirty="0" smtClean="0"/>
              <a:t> </a:t>
            </a:r>
            <a:r>
              <a:rPr lang="en-US" sz="1800" dirty="0" err="1" smtClean="0"/>
              <a:t>Belirlenmesi</a:t>
            </a:r>
            <a:r>
              <a:rPr lang="en-US" sz="1800" dirty="0" smtClean="0"/>
              <a:t> (BAP) </a:t>
            </a:r>
            <a:r>
              <a:rPr lang="en-US" sz="1800" dirty="0" err="1" smtClean="0"/>
              <a:t>Iğdır</a:t>
            </a:r>
            <a:r>
              <a:rPr lang="en-US" sz="1800" dirty="0" smtClean="0"/>
              <a:t> </a:t>
            </a:r>
            <a:r>
              <a:rPr lang="en-US" sz="1800" dirty="0" err="1" smtClean="0"/>
              <a:t>Üni</a:t>
            </a:r>
            <a:r>
              <a:rPr lang="en-US" sz="1800" dirty="0" smtClean="0"/>
              <a:t>.</a:t>
            </a:r>
            <a:endParaRPr lang="tr-TR" sz="1800" dirty="0" smtClean="0"/>
          </a:p>
          <a:p>
            <a:pPr algn="just">
              <a:buFont typeface="Wingdings" pitchFamily="2" charset="2"/>
              <a:buChar char="Ø"/>
            </a:pPr>
            <a:r>
              <a:rPr lang="en-AU" sz="1800" dirty="0" err="1" smtClean="0"/>
              <a:t>Kayısılarda</a:t>
            </a:r>
            <a:r>
              <a:rPr lang="en-AU" sz="1800" dirty="0" smtClean="0"/>
              <a:t>  Prunus </a:t>
            </a:r>
            <a:r>
              <a:rPr lang="en-AU" sz="1800" dirty="0" err="1" smtClean="0"/>
              <a:t>armeniaca</a:t>
            </a:r>
            <a:r>
              <a:rPr lang="en-AU" sz="1800" dirty="0" smtClean="0"/>
              <a:t> L  </a:t>
            </a:r>
            <a:r>
              <a:rPr lang="en-AU" sz="1800" dirty="0" err="1" smtClean="0"/>
              <a:t>Gölgelemenin</a:t>
            </a:r>
            <a:r>
              <a:rPr lang="en-AU" sz="1800" dirty="0" smtClean="0"/>
              <a:t> </a:t>
            </a:r>
            <a:r>
              <a:rPr lang="en-AU" sz="1800" dirty="0" err="1" smtClean="0"/>
              <a:t>Geç</a:t>
            </a:r>
            <a:r>
              <a:rPr lang="en-AU" sz="1800" dirty="0" smtClean="0"/>
              <a:t> </a:t>
            </a:r>
            <a:r>
              <a:rPr lang="en-AU" sz="1800" dirty="0" err="1" smtClean="0"/>
              <a:t>Çiçeklenme</a:t>
            </a:r>
            <a:r>
              <a:rPr lang="en-AU" sz="1800" dirty="0" smtClean="0"/>
              <a:t> </a:t>
            </a:r>
            <a:r>
              <a:rPr lang="en-AU" sz="1800" dirty="0" err="1" smtClean="0"/>
              <a:t>Üzerine</a:t>
            </a:r>
            <a:r>
              <a:rPr lang="en-AU" sz="1800" dirty="0" smtClean="0"/>
              <a:t> </a:t>
            </a:r>
            <a:r>
              <a:rPr lang="en-AU" sz="1800" dirty="0" err="1" smtClean="0"/>
              <a:t>Etkileri</a:t>
            </a:r>
            <a:r>
              <a:rPr lang="en-AU" sz="1800" dirty="0" smtClean="0"/>
              <a:t>, </a:t>
            </a:r>
            <a:r>
              <a:rPr lang="en-AU" sz="1800" dirty="0" err="1" smtClean="0"/>
              <a:t>Yükseköğretim</a:t>
            </a:r>
            <a:r>
              <a:rPr lang="en-AU" sz="1800" dirty="0" smtClean="0"/>
              <a:t> </a:t>
            </a:r>
            <a:r>
              <a:rPr lang="en-AU" sz="1800" dirty="0" err="1" smtClean="0"/>
              <a:t>Kurumları</a:t>
            </a:r>
            <a:r>
              <a:rPr lang="en-AU" sz="1800" dirty="0" smtClean="0"/>
              <a:t> </a:t>
            </a:r>
            <a:r>
              <a:rPr lang="en-AU" sz="1800" dirty="0" err="1" smtClean="0"/>
              <a:t>tarafından</a:t>
            </a:r>
            <a:r>
              <a:rPr lang="en-AU" sz="1800" dirty="0" smtClean="0"/>
              <a:t> </a:t>
            </a:r>
            <a:r>
              <a:rPr lang="en-AU" sz="1800" dirty="0" err="1" smtClean="0"/>
              <a:t>destekli</a:t>
            </a:r>
            <a:r>
              <a:rPr lang="en-AU" sz="1800" dirty="0" smtClean="0"/>
              <a:t> </a:t>
            </a:r>
            <a:r>
              <a:rPr lang="en-AU" sz="1800" dirty="0" err="1" smtClean="0"/>
              <a:t>bilimsel</a:t>
            </a:r>
            <a:r>
              <a:rPr lang="en-AU" sz="1800" dirty="0" smtClean="0"/>
              <a:t> </a:t>
            </a:r>
            <a:r>
              <a:rPr lang="en-AU" sz="1800" dirty="0" err="1" smtClean="0"/>
              <a:t>araştırma</a:t>
            </a:r>
            <a:r>
              <a:rPr lang="en-AU" sz="1800" dirty="0" smtClean="0"/>
              <a:t> </a:t>
            </a:r>
            <a:r>
              <a:rPr lang="en-AU" sz="1800" dirty="0" err="1" smtClean="0"/>
              <a:t>projesi</a:t>
            </a:r>
            <a:r>
              <a:rPr lang="tr-TR" sz="1800" dirty="0" smtClean="0"/>
              <a:t>.</a:t>
            </a:r>
            <a:r>
              <a:rPr lang="en-AU" sz="1800" dirty="0" smtClean="0"/>
              <a:t>	</a:t>
            </a:r>
            <a:endParaRPr lang="tr-TR" sz="1800" dirty="0" smtClean="0"/>
          </a:p>
          <a:p>
            <a:pPr algn="just">
              <a:buFont typeface="Wingdings" pitchFamily="2" charset="2"/>
              <a:buChar char="Ø"/>
            </a:pPr>
            <a:r>
              <a:rPr lang="en-AU" sz="1800" dirty="0" err="1" smtClean="0"/>
              <a:t>Üniversitemiz</a:t>
            </a:r>
            <a:r>
              <a:rPr lang="en-AU" sz="1800" dirty="0" smtClean="0"/>
              <a:t> </a:t>
            </a:r>
            <a:r>
              <a:rPr lang="en-AU" sz="1800" dirty="0" err="1" smtClean="0"/>
              <a:t>yönetici</a:t>
            </a:r>
            <a:r>
              <a:rPr lang="en-AU" sz="1800" dirty="0" smtClean="0"/>
              <a:t> </a:t>
            </a:r>
            <a:r>
              <a:rPr lang="en-AU" sz="1800" dirty="0" err="1" smtClean="0"/>
              <a:t>pozisyonunda</a:t>
            </a:r>
            <a:r>
              <a:rPr lang="en-AU" sz="1800" dirty="0" smtClean="0"/>
              <a:t> </a:t>
            </a:r>
            <a:r>
              <a:rPr lang="en-AU" sz="1800" dirty="0" err="1" smtClean="0"/>
              <a:t>olan</a:t>
            </a:r>
            <a:r>
              <a:rPr lang="en-AU" sz="1800" dirty="0" smtClean="0"/>
              <a:t> 60 </a:t>
            </a:r>
            <a:r>
              <a:rPr lang="en-AU" sz="1800" dirty="0" err="1" smtClean="0"/>
              <a:t>akademik</a:t>
            </a:r>
            <a:r>
              <a:rPr lang="en-AU" sz="1800" dirty="0" smtClean="0"/>
              <a:t> </a:t>
            </a:r>
            <a:r>
              <a:rPr lang="en-AU" sz="1800" dirty="0" err="1" smtClean="0"/>
              <a:t>ve</a:t>
            </a:r>
            <a:r>
              <a:rPr lang="en-AU" sz="1800" dirty="0" smtClean="0"/>
              <a:t> </a:t>
            </a:r>
            <a:r>
              <a:rPr lang="en-AU" sz="1800" dirty="0" err="1" smtClean="0"/>
              <a:t>idari</a:t>
            </a:r>
            <a:r>
              <a:rPr lang="en-AU" sz="1800" dirty="0" smtClean="0"/>
              <a:t> </a:t>
            </a:r>
            <a:r>
              <a:rPr lang="en-AU" sz="1800" dirty="0" err="1" smtClean="0"/>
              <a:t>personelin</a:t>
            </a:r>
            <a:r>
              <a:rPr lang="en-AU" sz="1800" dirty="0" smtClean="0"/>
              <a:t> </a:t>
            </a:r>
            <a:r>
              <a:rPr lang="en-AU" sz="1800" dirty="0" err="1" smtClean="0"/>
              <a:t>ingilizce</a:t>
            </a:r>
            <a:r>
              <a:rPr lang="en-AU" sz="1800" dirty="0" smtClean="0"/>
              <a:t> </a:t>
            </a:r>
            <a:r>
              <a:rPr lang="en-AU" sz="1800" dirty="0" err="1" smtClean="0"/>
              <a:t>dil</a:t>
            </a:r>
            <a:r>
              <a:rPr lang="en-AU" sz="1800" dirty="0" smtClean="0"/>
              <a:t> </a:t>
            </a:r>
            <a:r>
              <a:rPr lang="en-AU" sz="1800" dirty="0" err="1" smtClean="0"/>
              <a:t>kapasitesinin</a:t>
            </a:r>
            <a:r>
              <a:rPr lang="en-AU" sz="1800" dirty="0" smtClean="0"/>
              <a:t> </a:t>
            </a:r>
            <a:r>
              <a:rPr lang="en-AU" sz="1800" dirty="0" err="1" smtClean="0"/>
              <a:t>artırılması</a:t>
            </a:r>
            <a:r>
              <a:rPr lang="en-AU" sz="1800" dirty="0" smtClean="0"/>
              <a:t>, </a:t>
            </a:r>
            <a:r>
              <a:rPr lang="en-AU" sz="1800" dirty="0" err="1" smtClean="0"/>
              <a:t>Yükseköğretim</a:t>
            </a:r>
            <a:r>
              <a:rPr lang="en-AU" sz="1800" dirty="0" smtClean="0"/>
              <a:t> </a:t>
            </a:r>
            <a:r>
              <a:rPr lang="en-AU" sz="1800" dirty="0" err="1" smtClean="0"/>
              <a:t>Kurumları</a:t>
            </a:r>
            <a:r>
              <a:rPr lang="en-AU" sz="1800" dirty="0" smtClean="0"/>
              <a:t> </a:t>
            </a:r>
            <a:r>
              <a:rPr lang="en-AU" sz="1800" dirty="0" err="1" smtClean="0"/>
              <a:t>tarafından</a:t>
            </a:r>
            <a:r>
              <a:rPr lang="en-AU" sz="1800" dirty="0" smtClean="0"/>
              <a:t> </a:t>
            </a:r>
            <a:r>
              <a:rPr lang="en-AU" sz="1800" dirty="0" err="1" smtClean="0"/>
              <a:t>destekli</a:t>
            </a:r>
            <a:r>
              <a:rPr lang="en-AU" sz="1800" dirty="0" smtClean="0"/>
              <a:t> </a:t>
            </a:r>
            <a:r>
              <a:rPr lang="en-AU" sz="1800" dirty="0" err="1" smtClean="0"/>
              <a:t>bilimsel</a:t>
            </a:r>
            <a:r>
              <a:rPr lang="en-AU" sz="1800" dirty="0" smtClean="0"/>
              <a:t> </a:t>
            </a:r>
            <a:r>
              <a:rPr lang="en-AU" sz="1800" dirty="0" err="1" smtClean="0"/>
              <a:t>araştırma</a:t>
            </a:r>
            <a:r>
              <a:rPr lang="en-AU" sz="1800" dirty="0" smtClean="0"/>
              <a:t> </a:t>
            </a:r>
            <a:r>
              <a:rPr lang="en-AU" sz="1800" dirty="0" err="1" smtClean="0"/>
              <a:t>projesi</a:t>
            </a:r>
            <a:r>
              <a:rPr lang="tr-TR" sz="1800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AU" sz="1800" dirty="0" err="1" smtClean="0"/>
              <a:t>Iğdır</a:t>
            </a:r>
            <a:r>
              <a:rPr lang="en-AU" sz="1800" dirty="0" smtClean="0"/>
              <a:t> </a:t>
            </a:r>
            <a:r>
              <a:rPr lang="en-AU" sz="1800" dirty="0" err="1" smtClean="0"/>
              <a:t>Ekolojik</a:t>
            </a:r>
            <a:r>
              <a:rPr lang="en-AU" sz="1800" dirty="0" smtClean="0"/>
              <a:t> </a:t>
            </a:r>
            <a:r>
              <a:rPr lang="en-AU" sz="1800" dirty="0" err="1" smtClean="0"/>
              <a:t>Şartlarında</a:t>
            </a:r>
            <a:r>
              <a:rPr lang="en-AU" sz="1800" dirty="0" smtClean="0"/>
              <a:t> </a:t>
            </a:r>
            <a:r>
              <a:rPr lang="en-AU" sz="1800" dirty="0" err="1" smtClean="0"/>
              <a:t>Bazı</a:t>
            </a:r>
            <a:r>
              <a:rPr lang="en-AU" sz="1800" dirty="0" smtClean="0"/>
              <a:t> </a:t>
            </a:r>
            <a:r>
              <a:rPr lang="en-AU" sz="1800" dirty="0" err="1" smtClean="0"/>
              <a:t>Çilek</a:t>
            </a:r>
            <a:r>
              <a:rPr lang="en-AU" sz="1800" dirty="0" smtClean="0"/>
              <a:t> </a:t>
            </a:r>
            <a:r>
              <a:rPr lang="en-AU" sz="1800" dirty="0" err="1" smtClean="0"/>
              <a:t>Çeşitlerinin</a:t>
            </a:r>
            <a:r>
              <a:rPr lang="en-AU" sz="1800" dirty="0" smtClean="0"/>
              <a:t> </a:t>
            </a:r>
            <a:r>
              <a:rPr lang="en-AU" sz="1800" dirty="0" err="1" smtClean="0"/>
              <a:t>Verim</a:t>
            </a:r>
            <a:r>
              <a:rPr lang="en-AU" sz="1800" dirty="0" smtClean="0"/>
              <a:t> </a:t>
            </a:r>
            <a:r>
              <a:rPr lang="en-AU" sz="1800" dirty="0" err="1" smtClean="0"/>
              <a:t>ve</a:t>
            </a:r>
            <a:r>
              <a:rPr lang="en-AU" sz="1800" dirty="0" smtClean="0"/>
              <a:t> </a:t>
            </a:r>
            <a:r>
              <a:rPr lang="en-AU" sz="1800" dirty="0" err="1" smtClean="0"/>
              <a:t>Kalite</a:t>
            </a:r>
            <a:r>
              <a:rPr lang="en-AU" sz="1800" dirty="0" smtClean="0"/>
              <a:t> </a:t>
            </a:r>
            <a:r>
              <a:rPr lang="en-AU" sz="1800" dirty="0" err="1" smtClean="0"/>
              <a:t>Özelliklerinin</a:t>
            </a:r>
            <a:r>
              <a:rPr lang="en-AU" sz="1800" dirty="0" smtClean="0"/>
              <a:t> </a:t>
            </a:r>
            <a:r>
              <a:rPr lang="en-AU" sz="1800" dirty="0" err="1" smtClean="0"/>
              <a:t>Belirlenmesi</a:t>
            </a:r>
            <a:r>
              <a:rPr lang="en-AU" sz="1800" dirty="0" smtClean="0"/>
              <a:t>, </a:t>
            </a:r>
            <a:r>
              <a:rPr lang="en-AU" sz="1800" dirty="0" err="1" smtClean="0"/>
              <a:t>Yükseköğretim</a:t>
            </a:r>
            <a:r>
              <a:rPr lang="en-AU" sz="1800" dirty="0" smtClean="0"/>
              <a:t> </a:t>
            </a:r>
            <a:r>
              <a:rPr lang="en-AU" sz="1800" dirty="0" err="1" smtClean="0"/>
              <a:t>Kurumları</a:t>
            </a:r>
            <a:r>
              <a:rPr lang="en-AU" sz="1800" dirty="0" smtClean="0"/>
              <a:t> </a:t>
            </a:r>
            <a:r>
              <a:rPr lang="en-AU" sz="1800" dirty="0" err="1" smtClean="0"/>
              <a:t>tarafından</a:t>
            </a:r>
            <a:r>
              <a:rPr lang="en-AU" sz="1800" dirty="0" smtClean="0"/>
              <a:t> </a:t>
            </a:r>
            <a:r>
              <a:rPr lang="en-AU" sz="1800" dirty="0" err="1" smtClean="0"/>
              <a:t>destekli</a:t>
            </a:r>
            <a:r>
              <a:rPr lang="en-AU" sz="1800" dirty="0" smtClean="0"/>
              <a:t> </a:t>
            </a:r>
            <a:r>
              <a:rPr lang="en-AU" sz="1800" dirty="0" err="1" smtClean="0"/>
              <a:t>bilimsel</a:t>
            </a:r>
            <a:r>
              <a:rPr lang="en-AU" sz="1800" dirty="0" smtClean="0"/>
              <a:t> </a:t>
            </a:r>
            <a:r>
              <a:rPr lang="en-AU" sz="1800" dirty="0" err="1" smtClean="0"/>
              <a:t>araştırma</a:t>
            </a:r>
            <a:r>
              <a:rPr lang="en-AU" sz="1800" dirty="0" smtClean="0"/>
              <a:t> </a:t>
            </a:r>
            <a:r>
              <a:rPr lang="en-AU" sz="1800" dirty="0" err="1" smtClean="0"/>
              <a:t>projesi</a:t>
            </a:r>
            <a:r>
              <a:rPr lang="tr-TR" sz="1800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en-GB" sz="1800" dirty="0" smtClean="0"/>
              <a:t>Aras </a:t>
            </a:r>
            <a:r>
              <a:rPr lang="en-GB" sz="1800" dirty="0" err="1" smtClean="0"/>
              <a:t>Havzası</a:t>
            </a:r>
            <a:r>
              <a:rPr lang="en-GB" sz="1800" dirty="0" smtClean="0"/>
              <a:t> </a:t>
            </a:r>
            <a:r>
              <a:rPr lang="en-GB" sz="1800" dirty="0" err="1" smtClean="0"/>
              <a:t>Ceviz</a:t>
            </a:r>
            <a:r>
              <a:rPr lang="en-GB" sz="1800" dirty="0" smtClean="0"/>
              <a:t> </a:t>
            </a:r>
            <a:r>
              <a:rPr lang="en-GB" sz="1800" dirty="0" err="1" smtClean="0"/>
              <a:t>Seleksiyonu</a:t>
            </a:r>
            <a:r>
              <a:rPr lang="en-GB" sz="1800" dirty="0" smtClean="0"/>
              <a:t> </a:t>
            </a:r>
            <a:r>
              <a:rPr lang="en-GB" sz="1800" dirty="0" err="1" smtClean="0"/>
              <a:t>ve</a:t>
            </a:r>
            <a:r>
              <a:rPr lang="en-GB" sz="1800" dirty="0" smtClean="0"/>
              <a:t> </a:t>
            </a:r>
            <a:r>
              <a:rPr lang="en-GB" sz="1800" dirty="0" err="1" smtClean="0"/>
              <a:t>Ümitvar</a:t>
            </a:r>
            <a:r>
              <a:rPr lang="en-GB" sz="1800" dirty="0" smtClean="0"/>
              <a:t> </a:t>
            </a:r>
            <a:r>
              <a:rPr lang="en-GB" sz="1800" dirty="0" err="1" smtClean="0"/>
              <a:t>Genotiplerde</a:t>
            </a:r>
            <a:r>
              <a:rPr lang="en-GB" sz="1800" dirty="0" smtClean="0"/>
              <a:t> </a:t>
            </a:r>
            <a:r>
              <a:rPr lang="en-GB" sz="1800" dirty="0" err="1" smtClean="0"/>
              <a:t>Bazı</a:t>
            </a:r>
            <a:r>
              <a:rPr lang="en-GB" sz="1800" dirty="0" smtClean="0"/>
              <a:t> </a:t>
            </a:r>
            <a:r>
              <a:rPr lang="en-GB" sz="1800" dirty="0" err="1" smtClean="0"/>
              <a:t>Kimyasal</a:t>
            </a:r>
            <a:r>
              <a:rPr lang="en-GB" sz="1800" dirty="0" smtClean="0"/>
              <a:t> </a:t>
            </a:r>
            <a:r>
              <a:rPr lang="en-GB" sz="1800" dirty="0" err="1" smtClean="0"/>
              <a:t>Özelliklerin</a:t>
            </a:r>
            <a:r>
              <a:rPr lang="en-GB" sz="1800" dirty="0" smtClean="0"/>
              <a:t> </a:t>
            </a:r>
            <a:r>
              <a:rPr lang="en-GB" sz="1800" dirty="0" err="1" smtClean="0"/>
              <a:t>Belirlenmesi</a:t>
            </a:r>
            <a:r>
              <a:rPr lang="en-GB" sz="1800" dirty="0" smtClean="0"/>
              <a:t>. 2014-FBE-B07</a:t>
            </a:r>
            <a:r>
              <a:rPr lang="tr-TR" sz="1800" dirty="0" smtClean="0"/>
              <a:t>.</a:t>
            </a:r>
          </a:p>
          <a:p>
            <a:pPr algn="just">
              <a:buFont typeface="Wingdings" pitchFamily="2" charset="2"/>
              <a:buChar char="Ø"/>
            </a:pPr>
            <a:r>
              <a:rPr lang="tr-TR" sz="1800" dirty="0" smtClean="0"/>
              <a:t>Iğdır da Seracılığın Yaygınlaştırılması Projesi, Diğer kamu kuruluşları (Yükseköğretim Kurumları hariç)</a:t>
            </a:r>
          </a:p>
          <a:p>
            <a:pPr algn="just">
              <a:buFont typeface="Wingdings" pitchFamily="2" charset="2"/>
              <a:buChar char="Ø"/>
            </a:pPr>
            <a:endParaRPr lang="tr-TR" sz="1100" dirty="0" smtClean="0"/>
          </a:p>
          <a:p>
            <a:pPr algn="just">
              <a:buNone/>
            </a:pPr>
            <a:endParaRPr lang="tr-TR" sz="1100" dirty="0" smtClean="0"/>
          </a:p>
        </p:txBody>
      </p:sp>
    </p:spTree>
    <p:extLst>
      <p:ext uri="{BB962C8B-B14F-4D97-AF65-F5344CB8AC3E}">
        <p14:creationId xmlns:p14="http://schemas.microsoft.com/office/powerpoint/2010/main" val="40612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b="1" dirty="0" smtClean="0"/>
              <a:t>Tamamlanan Yüksek Lisans Tezleri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01419"/>
          </a:xfrm>
        </p:spPr>
        <p:txBody>
          <a:bodyPr>
            <a:noAutofit/>
          </a:bodyPr>
          <a:lstStyle/>
          <a:p>
            <a:pPr marL="0" indent="0" algn="just">
              <a:buFont typeface="Wingdings" pitchFamily="2" charset="2"/>
              <a:buChar char="Ø"/>
            </a:pPr>
            <a:r>
              <a:rPr lang="en-AU" sz="2800" dirty="0" err="1" smtClean="0"/>
              <a:t>Iğdır</a:t>
            </a:r>
            <a:r>
              <a:rPr lang="en-AU" sz="2800" dirty="0" smtClean="0"/>
              <a:t> </a:t>
            </a:r>
            <a:r>
              <a:rPr lang="en-AU" sz="2800" dirty="0" err="1" smtClean="0"/>
              <a:t>Ekolojik</a:t>
            </a:r>
            <a:r>
              <a:rPr lang="en-AU" sz="2800" dirty="0" smtClean="0"/>
              <a:t> </a:t>
            </a:r>
            <a:r>
              <a:rPr lang="en-AU" sz="2800" dirty="0" err="1" smtClean="0"/>
              <a:t>Koşullarında</a:t>
            </a:r>
            <a:r>
              <a:rPr lang="en-AU" sz="2800" dirty="0" smtClean="0"/>
              <a:t> </a:t>
            </a:r>
            <a:r>
              <a:rPr lang="en-AU" sz="2800" dirty="0" err="1" smtClean="0"/>
              <a:t>Yetiştirilen</a:t>
            </a:r>
            <a:r>
              <a:rPr lang="en-AU" sz="2800" dirty="0" smtClean="0"/>
              <a:t> </a:t>
            </a:r>
            <a:r>
              <a:rPr lang="en-AU" sz="2800" dirty="0" err="1" smtClean="0"/>
              <a:t>Bazı</a:t>
            </a:r>
            <a:r>
              <a:rPr lang="en-AU" sz="2800" dirty="0" smtClean="0"/>
              <a:t> </a:t>
            </a:r>
            <a:r>
              <a:rPr lang="en-AU" sz="2800" dirty="0" err="1" smtClean="0"/>
              <a:t>Şeftali</a:t>
            </a:r>
            <a:r>
              <a:rPr lang="en-AU" sz="2800" dirty="0" smtClean="0"/>
              <a:t> </a:t>
            </a:r>
            <a:r>
              <a:rPr lang="en-AU" sz="2800" dirty="0" err="1" smtClean="0"/>
              <a:t>Genotiplerinin</a:t>
            </a:r>
            <a:r>
              <a:rPr lang="en-AU" sz="2800" dirty="0" smtClean="0"/>
              <a:t> </a:t>
            </a:r>
            <a:r>
              <a:rPr lang="en-AU" sz="2800" dirty="0" err="1" smtClean="0"/>
              <a:t>Fenolojik</a:t>
            </a:r>
            <a:r>
              <a:rPr lang="en-AU" sz="2800" dirty="0" smtClean="0"/>
              <a:t>, </a:t>
            </a:r>
            <a:r>
              <a:rPr lang="en-AU" sz="2800" dirty="0" err="1" smtClean="0"/>
              <a:t>Pomolojik</a:t>
            </a:r>
            <a:r>
              <a:rPr lang="en-AU" sz="2800" dirty="0" smtClean="0"/>
              <a:t> </a:t>
            </a:r>
            <a:r>
              <a:rPr lang="en-AU" sz="2800" dirty="0" err="1" smtClean="0"/>
              <a:t>ve</a:t>
            </a:r>
            <a:r>
              <a:rPr lang="en-AU" sz="2800" dirty="0" smtClean="0"/>
              <a:t> </a:t>
            </a:r>
            <a:r>
              <a:rPr lang="en-AU" sz="2800" dirty="0" err="1" smtClean="0"/>
              <a:t>Kimyasal</a:t>
            </a:r>
            <a:r>
              <a:rPr lang="en-AU" sz="2800" dirty="0" smtClean="0"/>
              <a:t> </a:t>
            </a:r>
            <a:r>
              <a:rPr lang="en-AU" sz="2800" dirty="0" err="1" smtClean="0"/>
              <a:t>Özelliklerinin</a:t>
            </a:r>
            <a:r>
              <a:rPr lang="en-AU" sz="2800" dirty="0" smtClean="0"/>
              <a:t> </a:t>
            </a:r>
            <a:r>
              <a:rPr lang="en-AU" sz="2800" dirty="0" err="1" smtClean="0"/>
              <a:t>Tespiti</a:t>
            </a:r>
            <a:r>
              <a:rPr lang="en-AU" sz="2800" dirty="0" smtClean="0"/>
              <a:t> (2016)</a:t>
            </a:r>
            <a:r>
              <a:rPr lang="tr-TR" sz="2800" dirty="0" smtClean="0"/>
              <a:t>.</a:t>
            </a:r>
          </a:p>
          <a:p>
            <a:pPr marL="0" indent="0" algn="just">
              <a:buFont typeface="Wingdings" pitchFamily="2" charset="2"/>
              <a:buChar char="Ø"/>
            </a:pPr>
            <a:endParaRPr lang="tr-TR" sz="2800" dirty="0" smtClean="0"/>
          </a:p>
          <a:p>
            <a:pPr marL="0" indent="0" algn="just">
              <a:buFont typeface="Wingdings" pitchFamily="2" charset="2"/>
              <a:buChar char="Ø"/>
            </a:pPr>
            <a:r>
              <a:rPr lang="en-US" sz="2800" dirty="0" err="1" smtClean="0"/>
              <a:t>Iğdır</a:t>
            </a:r>
            <a:r>
              <a:rPr lang="en-US" sz="2800" dirty="0" smtClean="0"/>
              <a:t> </a:t>
            </a:r>
            <a:r>
              <a:rPr lang="en-US" sz="2800" dirty="0" err="1" smtClean="0"/>
              <a:t>Yöresinde</a:t>
            </a:r>
            <a:r>
              <a:rPr lang="en-US" sz="2800" dirty="0" smtClean="0"/>
              <a:t> </a:t>
            </a:r>
            <a:r>
              <a:rPr lang="en-US" sz="2800" dirty="0" err="1" smtClean="0"/>
              <a:t>Yetiştirilen</a:t>
            </a:r>
            <a:r>
              <a:rPr lang="en-US" sz="2800" dirty="0" smtClean="0"/>
              <a:t> </a:t>
            </a:r>
            <a:r>
              <a:rPr lang="en-US" sz="2800" dirty="0" err="1" smtClean="0"/>
              <a:t>Üzüm</a:t>
            </a:r>
            <a:r>
              <a:rPr lang="en-US" sz="2800" dirty="0" smtClean="0"/>
              <a:t> </a:t>
            </a:r>
            <a:r>
              <a:rPr lang="en-US" sz="2800" dirty="0" err="1" smtClean="0"/>
              <a:t>Çeşitlerinin</a:t>
            </a:r>
            <a:r>
              <a:rPr lang="en-US" sz="2800" dirty="0" smtClean="0"/>
              <a:t> </a:t>
            </a:r>
            <a:r>
              <a:rPr lang="en-US" sz="2800" dirty="0" err="1" smtClean="0"/>
              <a:t>Ampelografik</a:t>
            </a:r>
            <a:r>
              <a:rPr lang="en-US" sz="2800" dirty="0" smtClean="0"/>
              <a:t> </a:t>
            </a:r>
            <a:r>
              <a:rPr lang="en-US" sz="2800" dirty="0" err="1" smtClean="0"/>
              <a:t>Özelliklerinin</a:t>
            </a:r>
            <a:r>
              <a:rPr lang="en-US" sz="2800" dirty="0" smtClean="0"/>
              <a:t> </a:t>
            </a:r>
            <a:r>
              <a:rPr lang="en-US" sz="2800" dirty="0" err="1" smtClean="0"/>
              <a:t>Belirlenmesi</a:t>
            </a:r>
            <a:r>
              <a:rPr lang="en-US" sz="2800" dirty="0" smtClean="0"/>
              <a:t> </a:t>
            </a:r>
            <a:r>
              <a:rPr lang="en-US" sz="2800" dirty="0"/>
              <a:t>(2016</a:t>
            </a:r>
            <a:r>
              <a:rPr lang="en-US" sz="2800" dirty="0" smtClean="0"/>
              <a:t>).</a:t>
            </a:r>
            <a:endParaRPr lang="tr-TR" sz="2800" dirty="0" smtClean="0"/>
          </a:p>
          <a:p>
            <a:pPr marL="0" indent="0" algn="just">
              <a:buNone/>
            </a:pPr>
            <a:endParaRPr lang="tr-TR" sz="2800" dirty="0" smtClean="0"/>
          </a:p>
          <a:p>
            <a:pPr marL="0" indent="0" algn="just">
              <a:buFont typeface="Wingdings" pitchFamily="2" charset="2"/>
              <a:buChar char="Ø"/>
            </a:pPr>
            <a:r>
              <a:rPr lang="tr-TR" sz="2800" dirty="0" smtClean="0"/>
              <a:t>Kağızman Yöresinde Yetiştirilen 'Uzun Elma' Yerel Çeşidinde Klon Seleksiyonu (2016</a:t>
            </a:r>
            <a:r>
              <a:rPr lang="tr-TR" sz="2800" dirty="0"/>
              <a:t>).</a:t>
            </a:r>
          </a:p>
          <a:p>
            <a:pPr marL="0" indent="0" algn="just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125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6692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r-TR" sz="4000" b="1" dirty="0" smtClean="0"/>
              <a:t>Bahçe Bitkileri Laboratuvarı</a:t>
            </a:r>
            <a:endParaRPr lang="tr-TR" sz="4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" r="1566"/>
          <a:stretch/>
        </p:blipFill>
        <p:spPr bwMode="auto">
          <a:xfrm>
            <a:off x="35496" y="1124744"/>
            <a:ext cx="9071992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30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r-TR" sz="4000" b="1" dirty="0"/>
              <a:t>Bahçe Bitkileri Laboratuvarı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24744"/>
            <a:ext cx="8852425" cy="497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70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/>
          <p:cNvSpPr>
            <a:spLocks noGrp="1"/>
          </p:cNvSpPr>
          <p:nvPr>
            <p:ph type="title"/>
          </p:nvPr>
        </p:nvSpPr>
        <p:spPr>
          <a:xfrm>
            <a:off x="395536" y="2204864"/>
            <a:ext cx="8229600" cy="1143000"/>
          </a:xfrm>
        </p:spPr>
        <p:txBody>
          <a:bodyPr>
            <a:normAutofit/>
          </a:bodyPr>
          <a:lstStyle/>
          <a:p>
            <a:r>
              <a:rPr lang="tr-TR" sz="6600" b="1" dirty="0" smtClean="0"/>
              <a:t>Faaliyetlerimiz</a:t>
            </a:r>
            <a:endParaRPr lang="tr-TR" sz="4000" b="1" dirty="0"/>
          </a:p>
        </p:txBody>
      </p:sp>
    </p:spTree>
    <p:extLst>
      <p:ext uri="{BB962C8B-B14F-4D97-AF65-F5344CB8AC3E}">
        <p14:creationId xmlns:p14="http://schemas.microsoft.com/office/powerpoint/2010/main" val="48366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Ramazan\Desktop\bölüm faaa\DSC_02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47" y="1484784"/>
            <a:ext cx="819290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428992" y="6300028"/>
            <a:ext cx="243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err="1" smtClean="0">
                <a:solidFill>
                  <a:prstClr val="black"/>
                </a:solidFill>
              </a:rPr>
              <a:t>Laboratuvar</a:t>
            </a:r>
            <a:r>
              <a:rPr lang="tr-TR" b="1" dirty="0" smtClean="0">
                <a:solidFill>
                  <a:prstClr val="black"/>
                </a:solidFill>
              </a:rPr>
              <a:t> Çalışmaları</a:t>
            </a:r>
            <a:endParaRPr lang="tr-TR" b="1" dirty="0">
              <a:solidFill>
                <a:prstClr val="black"/>
              </a:solidFill>
            </a:endParaRP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972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Ramazan\Desktop\bölüm faaa\Görüntü0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836712"/>
            <a:ext cx="3672408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etin kutusu"/>
          <p:cNvSpPr txBox="1"/>
          <p:nvPr/>
        </p:nvSpPr>
        <p:spPr>
          <a:xfrm>
            <a:off x="3677408" y="6093296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Budama Eğitimi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70766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571868" y="6286520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Budama Eğitimi</a:t>
            </a:r>
            <a:endParaRPr lang="tr-TR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11352"/>
          <a:stretch/>
        </p:blipFill>
        <p:spPr bwMode="auto">
          <a:xfrm>
            <a:off x="2545773" y="1052736"/>
            <a:ext cx="3766500" cy="5051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63442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b="1" dirty="0" smtClean="0"/>
              <a:t>Genel Bilgi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tr-TR" dirty="0" smtClean="0"/>
              <a:t>Bölümümüz</a:t>
            </a:r>
            <a:r>
              <a:rPr lang="tr-TR" dirty="0"/>
              <a:t>, </a:t>
            </a:r>
            <a:r>
              <a:rPr lang="tr-TR" u="sng" dirty="0"/>
              <a:t>Meyvecilik</a:t>
            </a:r>
            <a:r>
              <a:rPr lang="tr-TR" dirty="0"/>
              <a:t>, </a:t>
            </a:r>
            <a:r>
              <a:rPr lang="tr-TR" u="sng" dirty="0"/>
              <a:t>Sebzecilik</a:t>
            </a:r>
            <a:r>
              <a:rPr lang="tr-TR" dirty="0"/>
              <a:t> ve </a:t>
            </a:r>
            <a:r>
              <a:rPr lang="tr-TR" u="sng" dirty="0"/>
              <a:t>Bağcılık</a:t>
            </a:r>
            <a:r>
              <a:rPr lang="tr-TR" dirty="0"/>
              <a:t> alanlarında yetiştirme teknikleri, ıslah ve hasat sonrası fizyoloji konularında mevcut problemlerin tespiti ve bu problemlerin çözümüne yönelik bilimsel çalışmalar yapmak ve bu konularda çalışabilecek ziraat mühendisleri yetiştirmek amacıyla kurulmuştur.</a:t>
            </a:r>
          </a:p>
        </p:txBody>
      </p:sp>
    </p:spTree>
    <p:extLst>
      <p:ext uri="{BB962C8B-B14F-4D97-AF65-F5344CB8AC3E}">
        <p14:creationId xmlns:p14="http://schemas.microsoft.com/office/powerpoint/2010/main" val="157697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etin kutusu"/>
          <p:cNvSpPr txBox="1"/>
          <p:nvPr/>
        </p:nvSpPr>
        <p:spPr>
          <a:xfrm>
            <a:off x="3571868" y="6228020"/>
            <a:ext cx="1686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Budama Eğitimi</a:t>
            </a:r>
            <a:endParaRPr lang="tr-TR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16832"/>
            <a:ext cx="3471063" cy="27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 contras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2590002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161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3923928" y="6477468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Fidan Dikimi</a:t>
            </a:r>
            <a:endParaRPr lang="tr-TR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/>
          <a:stretch/>
        </p:blipFill>
        <p:spPr bwMode="auto">
          <a:xfrm>
            <a:off x="2411760" y="44624"/>
            <a:ext cx="4162214" cy="640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407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18846" y="618590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prstClr val="black"/>
                </a:solidFill>
              </a:rPr>
              <a:t>Fidan Dikimi</a:t>
            </a:r>
            <a:endParaRPr lang="tr-TR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MustafaKenan\Downloads\20170425_11094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8"/>
          <a:stretch/>
        </p:blipFill>
        <p:spPr bwMode="auto">
          <a:xfrm>
            <a:off x="1655676" y="620688"/>
            <a:ext cx="5832648" cy="530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79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Ramazan\Desktop\bölüm faaa\DSC_01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70687"/>
            <a:ext cx="5452658" cy="603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3500430" y="6372036"/>
            <a:ext cx="1955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/>
              <a:t>Serada Fide Dikimi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276318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098" name="Picture 2" descr="C:\Users\MustafaKenan\Downloads\bah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32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Kenan Yedek 19 04 2017\masaüstü 19 04 2017\DERSLER\LISANS\14.03.2014 Tel 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0648"/>
            <a:ext cx="7832137" cy="626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18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D:\Kenan Yedek 19 04 2017\masaüstü 19 04 2017\DERSLER\LISANS\14.03.2014 Tel 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" y="466344"/>
            <a:ext cx="7900416" cy="592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66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6146" name="Picture 2" descr="D:\Kenan Yedek 19 04 2017\masaüstü 19 04 2017\DERSLER\LISANS\Topraksız Tarım\Sera Diyadin\20170409_122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0" y="644548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/>
              <a:t>Teknik Gezi/Diyadin </a:t>
            </a:r>
            <a:r>
              <a:rPr lang="tr-TR" b="1" dirty="0"/>
              <a:t>Topraksız Tarım Serası</a:t>
            </a:r>
          </a:p>
        </p:txBody>
      </p:sp>
    </p:spTree>
    <p:extLst>
      <p:ext uri="{BB962C8B-B14F-4D97-AF65-F5344CB8AC3E}">
        <p14:creationId xmlns:p14="http://schemas.microsoft.com/office/powerpoint/2010/main" val="11630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32656"/>
            <a:ext cx="2520280" cy="3360373"/>
          </a:xfrm>
        </p:spPr>
      </p:pic>
      <p:pic>
        <p:nvPicPr>
          <p:cNvPr id="4098" name="Picture 2" descr="C:\Users\Ramazan\Desktop\bölüm faaliyet resimleri\SNV802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332656"/>
            <a:ext cx="3214935" cy="1804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amazan\Desktop\bölüm faaliyet resimleri\SNV802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01345"/>
            <a:ext cx="4104457" cy="307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Ramazan\Desktop\bölüm faaliyet resimleri\SNV802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97365"/>
            <a:ext cx="3384376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Metin kutusu"/>
          <p:cNvSpPr txBox="1"/>
          <p:nvPr/>
        </p:nvSpPr>
        <p:spPr>
          <a:xfrm>
            <a:off x="5572132" y="6072206"/>
            <a:ext cx="1763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Arazi Çalışmaları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319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0" y="63000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prstClr val="black"/>
                </a:solidFill>
              </a:rPr>
              <a:t>Staj Dönemindeki Çalışmalar</a:t>
            </a:r>
            <a:endParaRPr lang="tr-TR" b="1" dirty="0">
              <a:solidFill>
                <a:prstClr val="black"/>
              </a:solidFill>
            </a:endParaRPr>
          </a:p>
        </p:txBody>
      </p:sp>
      <p:pic>
        <p:nvPicPr>
          <p:cNvPr id="6146" name="Picture 2" descr="D:\berna tel foto\20160624_123722.jpg"/>
          <p:cNvPicPr>
            <a:picLocks noChangeAspect="1" noChangeArrowheads="1"/>
          </p:cNvPicPr>
          <p:nvPr/>
        </p:nvPicPr>
        <p:blipFill>
          <a:blip r:embed="rId2" cstate="print"/>
          <a:srcRect l="35156"/>
          <a:stretch>
            <a:fillRect/>
          </a:stretch>
        </p:blipFill>
        <p:spPr bwMode="auto">
          <a:xfrm rot="5400000">
            <a:off x="1821651" y="628909"/>
            <a:ext cx="5929290" cy="5143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3692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b="1" dirty="0" smtClean="0"/>
              <a:t>Tarihçe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04351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tr-TR" dirty="0"/>
              <a:t>Kafkas Üniversitesi bünyesinde kurulması kararlaştırılan Iğdır Ziraat Fakültesinin kuruluş kararnamesi, 2006/10381 karar no ile 26163 sayılı Resmi </a:t>
            </a:r>
            <a:r>
              <a:rPr lang="tr-TR" dirty="0" smtClean="0"/>
              <a:t>Gazete ’de </a:t>
            </a:r>
            <a:r>
              <a:rPr lang="tr-TR" dirty="0"/>
              <a:t>yayımlanmıştır. Fakültemiz, 22/05/2008 tarihinde 28/3/1983 tarihli ve 2809 sayılı Yükseköğretim Kurumları Teşkilâtı Kanununa eklenen Ek 100 üncü madde ile yeni kurulan Iğdır </a:t>
            </a:r>
            <a:r>
              <a:rPr lang="tr-TR" dirty="0" smtClean="0"/>
              <a:t>Üniversitesine bağlanmıştır.</a:t>
            </a:r>
          </a:p>
          <a:p>
            <a:pPr marL="0" indent="0" algn="just">
              <a:buNone/>
            </a:pPr>
            <a:endParaRPr lang="tr-TR" dirty="0"/>
          </a:p>
          <a:p>
            <a:pPr marL="0" indent="0" algn="just">
              <a:buNone/>
            </a:pPr>
            <a:r>
              <a:rPr lang="tr-TR" dirty="0" smtClean="0"/>
              <a:t>Lisans </a:t>
            </a:r>
            <a:r>
              <a:rPr lang="tr-TR" dirty="0"/>
              <a:t>düzeyinde eğitime 2009-2010 öğretim yılından itibaren başlayan Bahçe Bitkileri Bölümü, Iğdır Üniversitesi ve Atatürk Üniversitesi arasında 2009 yılında imzalanan ortak lisansüstü eğitim protokolü çerçevesinde yüksek lisans eğitimine de </a:t>
            </a:r>
            <a:r>
              <a:rPr lang="tr-TR" dirty="0" smtClean="0"/>
              <a:t>başlamıştır.</a:t>
            </a:r>
          </a:p>
          <a:p>
            <a:pPr marL="0" indent="0" algn="just">
              <a:buNone/>
            </a:pPr>
            <a:endParaRPr lang="tr-TR" dirty="0" smtClean="0"/>
          </a:p>
          <a:p>
            <a:pPr marL="0" indent="0" algn="just">
              <a:buNone/>
            </a:pPr>
            <a:r>
              <a:rPr lang="tr-TR" dirty="0" smtClean="0"/>
              <a:t>Bahçe Bitkileri bölümü; 2009 yılından günümüze 59 Lisans ve 3 Yüksek Lisans öğrencisi  mezun vermiştir.</a:t>
            </a:r>
          </a:p>
          <a:p>
            <a:pPr marL="0" indent="0" algn="just">
              <a:buNone/>
            </a:pPr>
            <a:endParaRPr lang="tr-TR" dirty="0" smtClean="0"/>
          </a:p>
          <a:p>
            <a:pPr marL="0" indent="0" algn="just">
              <a:buNone/>
            </a:pPr>
            <a:endParaRPr lang="tr-TR" dirty="0" smtClean="0"/>
          </a:p>
          <a:p>
            <a:pPr marL="0" indent="0" algn="just">
              <a:buNone/>
            </a:pPr>
            <a:endParaRPr lang="tr-TR" dirty="0" smtClean="0"/>
          </a:p>
          <a:p>
            <a:pPr marL="0" indent="0" algn="just">
              <a:buNone/>
            </a:pPr>
            <a:endParaRPr lang="tr-TR" dirty="0" smtClean="0"/>
          </a:p>
          <a:p>
            <a:pPr marL="0" indent="0" algn="just"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708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0" y="622802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prstClr val="black"/>
                </a:solidFill>
              </a:rPr>
              <a:t>Staj Dönemindeki </a:t>
            </a:r>
            <a:r>
              <a:rPr lang="tr-TR" b="1" dirty="0" smtClean="0">
                <a:solidFill>
                  <a:prstClr val="black"/>
                </a:solidFill>
              </a:rPr>
              <a:t>Çalışmalar</a:t>
            </a:r>
            <a:endParaRPr lang="tr-TR" b="1" dirty="0">
              <a:solidFill>
                <a:prstClr val="black"/>
              </a:solidFill>
            </a:endParaRPr>
          </a:p>
        </p:txBody>
      </p:sp>
      <p:pic>
        <p:nvPicPr>
          <p:cNvPr id="4098" name="Picture 2" descr="D:\DOKTORA RESİM\2015 KAYISI\21-64\DSCN17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548680"/>
            <a:ext cx="7249006" cy="54371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0" y="63000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>
                <a:solidFill>
                  <a:prstClr val="black"/>
                </a:solidFill>
              </a:rPr>
              <a:t>Staj Dönemindeki </a:t>
            </a:r>
            <a:r>
              <a:rPr lang="tr-TR" b="1" dirty="0" smtClean="0">
                <a:solidFill>
                  <a:prstClr val="black"/>
                </a:solidFill>
              </a:rPr>
              <a:t>Çalışmalar</a:t>
            </a:r>
            <a:endParaRPr lang="tr-TR" b="1" dirty="0">
              <a:solidFill>
                <a:prstClr val="black"/>
              </a:solidFill>
            </a:endParaRPr>
          </a:p>
        </p:txBody>
      </p:sp>
      <p:pic>
        <p:nvPicPr>
          <p:cNvPr id="5123" name="Picture 3" descr="D:\DOKTORA RESİM\2015 KAYISI\DCIM ham\104NIKON\DSCN25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754" y="253287"/>
            <a:ext cx="7786678" cy="58400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9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Ramazan\Desktop\bölüm faaa\b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4176464" cy="556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Metin kutusu"/>
          <p:cNvSpPr txBox="1"/>
          <p:nvPr/>
        </p:nvSpPr>
        <p:spPr>
          <a:xfrm>
            <a:off x="0" y="6372036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prstClr val="black"/>
                </a:solidFill>
              </a:rPr>
              <a:t>Hasat Zamanı</a:t>
            </a:r>
            <a:endParaRPr lang="tr-T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20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2050" name="Picture 2" descr="C:\Users\MustafaKenan\Downloads\Screenshot_20170622-11492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7" b="40895"/>
          <a:stretch/>
        </p:blipFill>
        <p:spPr bwMode="auto">
          <a:xfrm>
            <a:off x="395536" y="116632"/>
            <a:ext cx="8435237" cy="62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5 Metin kutusu"/>
          <p:cNvSpPr txBox="1"/>
          <p:nvPr/>
        </p:nvSpPr>
        <p:spPr>
          <a:xfrm>
            <a:off x="0" y="641725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prstClr val="black"/>
                </a:solidFill>
              </a:rPr>
              <a:t>2016-2017 Mezuniyet Töreni</a:t>
            </a:r>
            <a:endParaRPr lang="tr-TR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0" y="641725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/>
              <a:t>Mezuniyet Yemeği</a:t>
            </a:r>
            <a:endParaRPr lang="tr-TR" b="1" dirty="0"/>
          </a:p>
        </p:txBody>
      </p:sp>
      <p:pic>
        <p:nvPicPr>
          <p:cNvPr id="2050" name="Picture 2" descr="F:\2016 yılı mezuniyet yemeği-yük.lis.mezuniyeti\IMG-20160529-WA0012.jpg"/>
          <p:cNvPicPr>
            <a:picLocks noChangeAspect="1" noChangeArrowheads="1"/>
          </p:cNvPicPr>
          <p:nvPr/>
        </p:nvPicPr>
        <p:blipFill>
          <a:blip r:embed="rId2"/>
          <a:srcRect t="7182"/>
          <a:stretch>
            <a:fillRect/>
          </a:stretch>
        </p:blipFill>
        <p:spPr bwMode="auto">
          <a:xfrm>
            <a:off x="144594" y="71414"/>
            <a:ext cx="8928000" cy="62151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353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Metin kutusu"/>
          <p:cNvSpPr txBox="1"/>
          <p:nvPr/>
        </p:nvSpPr>
        <p:spPr>
          <a:xfrm>
            <a:off x="0" y="65253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b="1" dirty="0" smtClean="0">
                <a:solidFill>
                  <a:prstClr val="black"/>
                </a:solidFill>
              </a:rPr>
              <a:t>Yüksek Lisans Tez Sunumu</a:t>
            </a:r>
            <a:endParaRPr lang="tr-TR" b="1" dirty="0">
              <a:solidFill>
                <a:prstClr val="black"/>
              </a:solidFill>
            </a:endParaRPr>
          </a:p>
        </p:txBody>
      </p:sp>
      <p:pic>
        <p:nvPicPr>
          <p:cNvPr id="8" name="Picture 2" descr="F:\2016 yılı mezuniyet yemeği-yük.lis.mezuniyeti\IMG-20160526-WA0006.jpg"/>
          <p:cNvPicPr>
            <a:picLocks noChangeAspect="1" noChangeArrowheads="1"/>
          </p:cNvPicPr>
          <p:nvPr/>
        </p:nvPicPr>
        <p:blipFill rotWithShape="1">
          <a:blip r:embed="rId2"/>
          <a:srcRect l="17460" r="8052"/>
          <a:stretch/>
        </p:blipFill>
        <p:spPr bwMode="auto">
          <a:xfrm>
            <a:off x="323528" y="44807"/>
            <a:ext cx="8581689" cy="64805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224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rmAutofit/>
          </a:bodyPr>
          <a:lstStyle/>
          <a:p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IĞDIR ÜNİVERSİTESİ</a:t>
            </a:r>
            <a:b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IĞDIR ZİRAAT </a:t>
            </a:r>
            <a:r>
              <a:rPr lang="tr-TR" b="1" dirty="0" smtClean="0">
                <a:latin typeface="Arial" panose="020B0604020202020204" pitchFamily="34" charset="0"/>
                <a:cs typeface="Arial" panose="020B0604020202020204" pitchFamily="34" charset="0"/>
              </a:rPr>
              <a:t>FAKÜLTESİ</a:t>
            </a:r>
            <a:endParaRPr lang="tr-T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aşlık 1"/>
          <p:cNvSpPr txBox="1">
            <a:spLocks/>
          </p:cNvSpPr>
          <p:nvPr/>
        </p:nvSpPr>
        <p:spPr>
          <a:xfrm>
            <a:off x="838200" y="37591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solidFill>
                  <a:prstClr val="black"/>
                </a:solidFill>
              </a:rPr>
              <a:t/>
            </a:r>
            <a:br>
              <a:rPr lang="tr-TR" dirty="0" smtClean="0">
                <a:solidFill>
                  <a:prstClr val="black"/>
                </a:solidFill>
              </a:rPr>
            </a:b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sz="41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BAHÇE BİTKİLERİ BÖLÜMÜ</a:t>
            </a:r>
            <a:endParaRPr lang="tr-TR" sz="41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539552" y="4725144"/>
            <a:ext cx="7772400" cy="11819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 smtClean="0">
                <a:solidFill>
                  <a:prstClr val="black"/>
                </a:solidFill>
              </a:rPr>
              <a:t/>
            </a:r>
            <a:br>
              <a:rPr lang="tr-TR" dirty="0" smtClean="0">
                <a:solidFill>
                  <a:prstClr val="black"/>
                </a:solidFill>
              </a:rPr>
            </a:br>
            <a:r>
              <a:rPr lang="tr-TR" dirty="0" smtClean="0">
                <a:solidFill>
                  <a:prstClr val="black"/>
                </a:solidFill>
              </a:rPr>
              <a:t> </a:t>
            </a:r>
            <a:r>
              <a:rPr lang="tr-TR" sz="3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tr-TR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Documents and Settings\dente\Desktop\logo igdi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8884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82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00034" y="1428736"/>
            <a:ext cx="8229600" cy="4713387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tr-TR" dirty="0" smtClean="0"/>
              <a:t>Bahçe </a:t>
            </a:r>
            <a:r>
              <a:rPr lang="tr-TR" dirty="0"/>
              <a:t>Bitkileri Bölümü özellikle yörede Bahçe Bitkileri yetiştiriciliğinde yaşanan problemlerin çözümüne yönelik araştırma projeleri, yeni tür ve çeşitlerin adaptasyonuna yönelik araştırma çalışmaları ve bilimsel faaliyetlerini yürüterek elde edilen çıktıların üreticiye aktarılmasında </a:t>
            </a:r>
            <a:r>
              <a:rPr lang="tr-TR" dirty="0" smtClean="0"/>
              <a:t>önemli rol almayı hedeflemektedir. </a:t>
            </a:r>
          </a:p>
          <a:p>
            <a:pPr marL="0" indent="0" algn="just">
              <a:buNone/>
            </a:pPr>
            <a:r>
              <a:rPr lang="tr-TR" dirty="0" smtClean="0"/>
              <a:t>Meyvecilik</a:t>
            </a:r>
            <a:r>
              <a:rPr lang="tr-TR" dirty="0"/>
              <a:t>, </a:t>
            </a:r>
            <a:r>
              <a:rPr lang="tr-TR" dirty="0" smtClean="0"/>
              <a:t>Sebzecilik ve </a:t>
            </a:r>
            <a:r>
              <a:rPr lang="tr-TR" dirty="0"/>
              <a:t>Bağcılık alanlarında ıslah, yetiştirme teknikleri ve hasat sonrası fizyoloji konularında dünyadaki son gelişmelerden haberdar </a:t>
            </a:r>
            <a:r>
              <a:rPr lang="tr-TR" dirty="0" smtClean="0"/>
              <a:t>olan, </a:t>
            </a:r>
            <a:r>
              <a:rPr lang="tr-TR" dirty="0"/>
              <a:t>araştıran, geliştiren, bilgiye erişebilen, öğrendiğini uygulayabilen nitelikli ziraat mühendisleri yetiştirmek Bölümümüzün diğer bir misyonunu </a:t>
            </a:r>
            <a:r>
              <a:rPr lang="tr-TR" dirty="0" smtClean="0"/>
              <a:t>oluşturmaktadır</a:t>
            </a:r>
            <a:r>
              <a:rPr lang="tr-TR" dirty="0"/>
              <a:t>.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r-TR" sz="4000" b="1" dirty="0" smtClean="0"/>
              <a:t>Misyon</a:t>
            </a:r>
            <a:endParaRPr lang="tr-TR" sz="4000" b="1" dirty="0"/>
          </a:p>
        </p:txBody>
      </p:sp>
    </p:spTree>
    <p:extLst>
      <p:ext uri="{BB962C8B-B14F-4D97-AF65-F5344CB8AC3E}">
        <p14:creationId xmlns:p14="http://schemas.microsoft.com/office/powerpoint/2010/main" val="3984944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pPr marL="0" indent="0" algn="just">
              <a:buNone/>
            </a:pPr>
            <a:r>
              <a:rPr lang="tr-TR" dirty="0" smtClean="0"/>
              <a:t>Bahçe </a:t>
            </a:r>
            <a:r>
              <a:rPr lang="tr-TR" dirty="0"/>
              <a:t>Bitkileri Bölümü ulusal ve uluslararası seviyede üniversitelerin bahçe bitkileri bölümleri ile eşdeğer araştırma yapabilen, eğitim verebilen, yetiştirdiği elemanlarla çözüm </a:t>
            </a:r>
            <a:r>
              <a:rPr lang="tr-TR" dirty="0" smtClean="0"/>
              <a:t>üretebilen ve </a:t>
            </a:r>
            <a:r>
              <a:rPr lang="tr-TR" dirty="0"/>
              <a:t>milli ekonomiye katkı sağlayan bir kurum kimliği kazanmaktır.</a:t>
            </a:r>
          </a:p>
        </p:txBody>
      </p:sp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tr-TR" sz="4000" b="1" dirty="0" smtClean="0"/>
              <a:t>Vizyon</a:t>
            </a:r>
            <a:endParaRPr lang="tr-TR" sz="4000" b="1" dirty="0"/>
          </a:p>
        </p:txBody>
      </p:sp>
    </p:spTree>
    <p:extLst>
      <p:ext uri="{BB962C8B-B14F-4D97-AF65-F5344CB8AC3E}">
        <p14:creationId xmlns:p14="http://schemas.microsoft.com/office/powerpoint/2010/main" val="357283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tr-TR" b="1" dirty="0" smtClean="0"/>
              <a:t>Mezunların Görev Alabileceği Yerler</a:t>
            </a:r>
            <a:endParaRPr lang="tr-TR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tr-TR" dirty="0" smtClean="0"/>
              <a:t>Gıda </a:t>
            </a:r>
            <a:r>
              <a:rPr lang="tr-TR" dirty="0"/>
              <a:t>Tarım ve Hayvancılık, Çevre ve Şehircilik, Kültür ve </a:t>
            </a:r>
            <a:r>
              <a:rPr lang="tr-TR" dirty="0" smtClean="0"/>
              <a:t>Turizm, </a:t>
            </a:r>
            <a:r>
              <a:rPr lang="tr-TR" dirty="0"/>
              <a:t>Çevre ve Orman Bakanlıklarına bağlı kamu kurum ve </a:t>
            </a:r>
            <a:r>
              <a:rPr lang="tr-TR" dirty="0" smtClean="0"/>
              <a:t>kuruluşlar</a:t>
            </a:r>
          </a:p>
          <a:p>
            <a:pPr algn="just"/>
            <a:r>
              <a:rPr lang="tr-TR" dirty="0" smtClean="0"/>
              <a:t>Devlet Planlama Teşkilatı</a:t>
            </a:r>
          </a:p>
          <a:p>
            <a:pPr algn="just"/>
            <a:r>
              <a:rPr lang="tr-TR" dirty="0" smtClean="0"/>
              <a:t>Hazine Müsteşarlığı, Dış Ticaret Müsteşarlığı</a:t>
            </a:r>
          </a:p>
          <a:p>
            <a:pPr algn="just"/>
            <a:r>
              <a:rPr lang="tr-TR" dirty="0" smtClean="0"/>
              <a:t>Bahçe </a:t>
            </a:r>
            <a:r>
              <a:rPr lang="tr-TR" dirty="0"/>
              <a:t>Bitkilerinin ıslahı ile ilgili özel </a:t>
            </a:r>
            <a:r>
              <a:rPr lang="tr-TR" dirty="0" smtClean="0"/>
              <a:t>tesisler</a:t>
            </a:r>
          </a:p>
          <a:p>
            <a:pPr algn="just"/>
            <a:r>
              <a:rPr lang="tr-TR" dirty="0" smtClean="0"/>
              <a:t>Sebze </a:t>
            </a:r>
            <a:r>
              <a:rPr lang="tr-TR" dirty="0"/>
              <a:t>yetiştiriciliği, tohum üretimi ve fidecilikle ilgili özel </a:t>
            </a:r>
            <a:r>
              <a:rPr lang="tr-TR" dirty="0" smtClean="0"/>
              <a:t>tesisler</a:t>
            </a:r>
          </a:p>
          <a:p>
            <a:pPr algn="just"/>
            <a:r>
              <a:rPr lang="tr-TR" dirty="0" smtClean="0"/>
              <a:t>Bağ </a:t>
            </a:r>
            <a:r>
              <a:rPr lang="tr-TR" dirty="0"/>
              <a:t>yetiştiriciliği ile ilgili özel </a:t>
            </a:r>
            <a:r>
              <a:rPr lang="tr-TR" dirty="0" smtClean="0"/>
              <a:t>tesisler</a:t>
            </a:r>
          </a:p>
          <a:p>
            <a:pPr algn="just"/>
            <a:r>
              <a:rPr lang="tr-TR" dirty="0" smtClean="0"/>
              <a:t>Meyve </a:t>
            </a:r>
            <a:r>
              <a:rPr lang="tr-TR" dirty="0"/>
              <a:t>yetiştiriciliği ile ilgili özel </a:t>
            </a:r>
            <a:r>
              <a:rPr lang="tr-TR" dirty="0" smtClean="0"/>
              <a:t>tesisler</a:t>
            </a:r>
          </a:p>
          <a:p>
            <a:pPr algn="just"/>
            <a:r>
              <a:rPr lang="tr-TR" dirty="0" smtClean="0"/>
              <a:t>Süs </a:t>
            </a:r>
            <a:r>
              <a:rPr lang="tr-TR" dirty="0"/>
              <a:t>bitkileri yetiştiriciliği ile ilgili özel </a:t>
            </a:r>
            <a:r>
              <a:rPr lang="tr-TR" dirty="0" smtClean="0"/>
              <a:t>tesisler</a:t>
            </a:r>
          </a:p>
          <a:p>
            <a:pPr algn="just"/>
            <a:r>
              <a:rPr lang="tr-TR" dirty="0" smtClean="0"/>
              <a:t>Mantar </a:t>
            </a:r>
            <a:r>
              <a:rPr lang="tr-TR" dirty="0"/>
              <a:t>üretimi ile ilgili özel </a:t>
            </a:r>
            <a:r>
              <a:rPr lang="tr-TR" dirty="0" smtClean="0"/>
              <a:t>tesisler</a:t>
            </a:r>
          </a:p>
          <a:p>
            <a:pPr algn="just"/>
            <a:r>
              <a:rPr lang="tr-TR" dirty="0" smtClean="0"/>
              <a:t>Soğuk </a:t>
            </a:r>
            <a:r>
              <a:rPr lang="tr-TR" dirty="0"/>
              <a:t>muhafaza </a:t>
            </a:r>
            <a:r>
              <a:rPr lang="tr-TR" dirty="0" smtClean="0"/>
              <a:t>tesisleri</a:t>
            </a:r>
          </a:p>
          <a:p>
            <a:pPr algn="just"/>
            <a:r>
              <a:rPr lang="tr-TR" dirty="0" smtClean="0"/>
              <a:t>Belediyelerin </a:t>
            </a:r>
            <a:r>
              <a:rPr lang="tr-TR" dirty="0"/>
              <a:t>imar, fen işleri, park ve bahçeler </a:t>
            </a:r>
            <a:r>
              <a:rPr lang="tr-TR" dirty="0" smtClean="0"/>
              <a:t>birimleri</a:t>
            </a:r>
          </a:p>
          <a:p>
            <a:pPr algn="just"/>
            <a:r>
              <a:rPr lang="tr-TR" dirty="0"/>
              <a:t>Üniversiteler</a:t>
            </a:r>
          </a:p>
        </p:txBody>
      </p:sp>
    </p:spTree>
    <p:extLst>
      <p:ext uri="{BB962C8B-B14F-4D97-AF65-F5344CB8AC3E}">
        <p14:creationId xmlns:p14="http://schemas.microsoft.com/office/powerpoint/2010/main" val="103746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tr-TR" sz="4000" b="1" dirty="0" smtClean="0"/>
              <a:t>Akademik Personel </a:t>
            </a:r>
            <a:endParaRPr lang="tr-TR" sz="4000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7504" y="2431429"/>
            <a:ext cx="8928992" cy="2005683"/>
          </a:xfrm>
        </p:spPr>
        <p:txBody>
          <a:bodyPr>
            <a:normAutofit/>
          </a:bodyPr>
          <a:lstStyle/>
          <a:p>
            <a:pPr marL="0" indent="0" algn="just"/>
            <a:r>
              <a:rPr lang="tr-TR" dirty="0" smtClean="0"/>
              <a:t> Bölümümüz kadrosu; 5 Yardımcı Doçent ve 4 Araştırma Görevlisi olmak üzere toplam 9 öğretim elemanından oluşmaktadır.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4969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297185"/>
              </p:ext>
            </p:extLst>
          </p:nvPr>
        </p:nvGraphicFramePr>
        <p:xfrm>
          <a:off x="1689858" y="116634"/>
          <a:ext cx="7346637" cy="65527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4304"/>
                <a:gridCol w="2687794"/>
                <a:gridCol w="2329422"/>
                <a:gridCol w="1075117"/>
              </a:tblGrid>
              <a:tr h="32763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Akademik Personel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2763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Yrd.</a:t>
                      </a:r>
                      <a:r>
                        <a:rPr lang="tr-TR" sz="1400" b="1" baseline="0" dirty="0" smtClean="0"/>
                        <a:t> Doç. Dr. Mücahit PEHLUVAN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/>
                        <a:t>Lisans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Atatürk</a:t>
                      </a:r>
                      <a:r>
                        <a:rPr lang="en-AU" sz="1400" dirty="0"/>
                        <a:t> </a:t>
                      </a:r>
                      <a:r>
                        <a:rPr lang="en-AU" sz="1400" dirty="0" err="1"/>
                        <a:t>Üniversitesi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1992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/>
                        <a:t>Y. Lisans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 err="1" smtClean="0"/>
                        <a:t>Atatürk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2000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Doktora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 err="1" smtClean="0"/>
                        <a:t>Atatürk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2007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8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Yrd.</a:t>
                      </a:r>
                      <a:r>
                        <a:rPr lang="tr-TR" sz="1400" b="1" baseline="0" dirty="0" smtClean="0"/>
                        <a:t> Doç. Dr. </a:t>
                      </a:r>
                      <a:r>
                        <a:rPr lang="en-US" sz="1400" b="1" kern="1200" dirty="0" err="1" smtClean="0"/>
                        <a:t>Sadiye</a:t>
                      </a:r>
                      <a:r>
                        <a:rPr lang="en-US" sz="1400" b="1" kern="1200" dirty="0" smtClean="0"/>
                        <a:t> </a:t>
                      </a:r>
                      <a:r>
                        <a:rPr lang="en-US" sz="1400" b="1" kern="1200" dirty="0" err="1" smtClean="0"/>
                        <a:t>Peral</a:t>
                      </a:r>
                      <a:r>
                        <a:rPr lang="en-US" sz="1400" b="1" kern="1200" dirty="0" smtClean="0"/>
                        <a:t> EYDURAN 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2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Lisans</a:t>
                      </a:r>
                      <a:r>
                        <a:rPr lang="en-US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/>
                        <a:t>Ankara </a:t>
                      </a:r>
                      <a:r>
                        <a:rPr lang="en-US" sz="1400" dirty="0" err="1"/>
                        <a:t>Üniversitesi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1999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/>
                        <a:t>Y. </a:t>
                      </a:r>
                      <a:r>
                        <a:rPr lang="en-US" sz="1400" dirty="0" err="1"/>
                        <a:t>Lisans</a:t>
                      </a:r>
                      <a:r>
                        <a:rPr lang="en-US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Ankara </a:t>
                      </a:r>
                      <a:r>
                        <a:rPr lang="en-US" sz="1400" dirty="0" err="1" smtClean="0"/>
                        <a:t>Üniversitesi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2002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Doktora</a:t>
                      </a:r>
                      <a:r>
                        <a:rPr lang="en-US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Ankara </a:t>
                      </a:r>
                      <a:r>
                        <a:rPr lang="en-US" sz="1400" dirty="0" err="1" smtClean="0"/>
                        <a:t>Üniversitesi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2007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3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Yrd.</a:t>
                      </a:r>
                      <a:r>
                        <a:rPr lang="tr-TR" sz="1400" b="1" baseline="0" dirty="0" smtClean="0"/>
                        <a:t> Doç. Dr. </a:t>
                      </a:r>
                      <a:r>
                        <a:rPr lang="en-US" sz="1400" b="1" kern="1200" dirty="0" smtClean="0"/>
                        <a:t>Mustafa </a:t>
                      </a:r>
                      <a:r>
                        <a:rPr lang="en-US" sz="1400" b="1" kern="1200" dirty="0" err="1" smtClean="0"/>
                        <a:t>Kenan</a:t>
                      </a:r>
                      <a:r>
                        <a:rPr lang="en-US" sz="1400" b="1" kern="1200" dirty="0" smtClean="0"/>
                        <a:t> GEÇER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2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/>
                        <a:t>Lisans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 smtClean="0"/>
                        <a:t>Üniversitesi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1999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/>
                        <a:t>Y. Lisans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 smtClean="0"/>
                        <a:t>Yüzüncü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Yıl</a:t>
                      </a:r>
                      <a:r>
                        <a:rPr lang="en-US" sz="1400" dirty="0" smtClean="0"/>
                        <a:t> </a:t>
                      </a:r>
                      <a:r>
                        <a:rPr lang="en-US" sz="1400" dirty="0" err="1" smtClean="0"/>
                        <a:t>Üniversitesi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2003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Doktora</a:t>
                      </a:r>
                      <a:r>
                        <a:rPr lang="en-AU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Üniversitesi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2009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828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Yrd.</a:t>
                      </a:r>
                      <a:r>
                        <a:rPr lang="tr-TR" sz="1400" b="1" baseline="0" dirty="0" smtClean="0"/>
                        <a:t> Doç. Dr. Ersin GÜLSOY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Lisans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Üniversitesi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2000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/>
                        <a:t>Y. </a:t>
                      </a:r>
                      <a:r>
                        <a:rPr lang="en-US" sz="1400" dirty="0" err="1"/>
                        <a:t>Lisans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Üniversitesi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2003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Doktora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Üniversitesi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2012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636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Yrd.</a:t>
                      </a:r>
                      <a:r>
                        <a:rPr lang="tr-TR" sz="1400" b="1" baseline="0" dirty="0" smtClean="0"/>
                        <a:t> Doç. Dr. Mustafa ÇİRKA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382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38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Lisans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 smtClean="0"/>
                        <a:t>Bitkileri</a:t>
                      </a:r>
                      <a:r>
                        <a:rPr lang="tr-TR" sz="1400" dirty="0" smtClean="0"/>
                        <a:t> </a:t>
                      </a:r>
                      <a:r>
                        <a:rPr lang="en-US" sz="1400" dirty="0" err="1" smtClean="0"/>
                        <a:t>Bölümü</a:t>
                      </a:r>
                      <a:endParaRPr lang="tr-TR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Üniversitesi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2000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/>
                        <a:t>Y. </a:t>
                      </a:r>
                      <a:r>
                        <a:rPr lang="en-US" sz="1400" dirty="0" err="1"/>
                        <a:t>Lisans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 smtClean="0"/>
                        <a:t>Bitkileri</a:t>
                      </a:r>
                      <a:r>
                        <a:rPr lang="tr-TR" sz="1400" dirty="0" smtClean="0"/>
                        <a:t> </a:t>
                      </a:r>
                      <a:r>
                        <a:rPr lang="en-US" sz="1400" dirty="0" err="1" smtClean="0"/>
                        <a:t>Bölümü</a:t>
                      </a:r>
                      <a:endParaRPr lang="tr-TR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Üniversitesi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2004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82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Doktora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Tarla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 smtClean="0"/>
                        <a:t>Bitkileri</a:t>
                      </a:r>
                      <a:r>
                        <a:rPr lang="tr-TR" sz="1400" dirty="0" smtClean="0"/>
                        <a:t> </a:t>
                      </a:r>
                      <a:r>
                        <a:rPr lang="en-US" sz="1400" dirty="0" err="1" smtClean="0"/>
                        <a:t>Bölümü</a:t>
                      </a:r>
                      <a:endParaRPr lang="tr-TR" sz="140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Yüzüncü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Yıl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Üniversitesi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2012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51" y="332656"/>
            <a:ext cx="1288105" cy="128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20" t="17711" r="47015" b="43881"/>
          <a:stretch/>
        </p:blipFill>
        <p:spPr bwMode="auto">
          <a:xfrm>
            <a:off x="163701" y="1484784"/>
            <a:ext cx="1455971" cy="1512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24944"/>
            <a:ext cx="1476256" cy="1457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Ersin GÜLSOY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15"/>
          <a:stretch/>
        </p:blipFill>
        <p:spPr bwMode="auto">
          <a:xfrm>
            <a:off x="107504" y="4293096"/>
            <a:ext cx="1559803" cy="136815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Mustafa ÇİRK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9"/>
          <a:stretch/>
        </p:blipFill>
        <p:spPr bwMode="auto">
          <a:xfrm>
            <a:off x="251520" y="5589240"/>
            <a:ext cx="1346201" cy="13463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o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5802015"/>
              </p:ext>
            </p:extLst>
          </p:nvPr>
        </p:nvGraphicFramePr>
        <p:xfrm>
          <a:off x="1510455" y="404658"/>
          <a:ext cx="7454033" cy="561130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86216"/>
                <a:gridCol w="2170487"/>
                <a:gridCol w="2733206"/>
                <a:gridCol w="1264124"/>
              </a:tblGrid>
              <a:tr h="33593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Akademik Personel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33593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Arş</a:t>
                      </a:r>
                      <a:r>
                        <a:rPr lang="tr-TR" sz="1400" b="1" baseline="0" dirty="0" smtClean="0"/>
                        <a:t>. Gör. Dr. </a:t>
                      </a:r>
                      <a:r>
                        <a:rPr lang="tr-TR" sz="1400" b="1" baseline="0" dirty="0" err="1" smtClean="0"/>
                        <a:t>Melekşen</a:t>
                      </a:r>
                      <a:r>
                        <a:rPr lang="tr-TR" sz="1400" b="1" baseline="0" dirty="0" smtClean="0"/>
                        <a:t> AKIN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Lisans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Karadeniz</a:t>
                      </a:r>
                      <a:r>
                        <a:rPr lang="tr-TR" sz="1400" baseline="0" dirty="0" smtClean="0"/>
                        <a:t>  Teknik 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2009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Y. Lisans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 smtClean="0"/>
                        <a:t>Ordu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/>
                        <a:t>20</a:t>
                      </a:r>
                      <a:r>
                        <a:rPr lang="tr-TR" sz="1400" dirty="0" smtClean="0"/>
                        <a:t>12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Doktora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/>
                        <a:t>Oregon State University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smtClean="0"/>
                        <a:t>20</a:t>
                      </a:r>
                      <a:r>
                        <a:rPr lang="tr-TR" sz="1400" dirty="0" smtClean="0"/>
                        <a:t>16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31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Arş.</a:t>
                      </a:r>
                      <a:r>
                        <a:rPr lang="tr-TR" sz="1400" b="1" baseline="0" dirty="0" smtClean="0"/>
                        <a:t> Gör. Berna DOĞRU ÇOKRAN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Lisans</a:t>
                      </a:r>
                      <a:r>
                        <a:rPr lang="en-US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Karadeniz</a:t>
                      </a:r>
                      <a:r>
                        <a:rPr lang="tr-TR" sz="1400" baseline="0" dirty="0" smtClean="0"/>
                        <a:t>  Teknik 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2009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/>
                        <a:t>Y. </a:t>
                      </a:r>
                      <a:r>
                        <a:rPr lang="en-US" sz="1400" dirty="0" err="1"/>
                        <a:t>Lisans</a:t>
                      </a:r>
                      <a:r>
                        <a:rPr lang="en-US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 smtClean="0"/>
                        <a:t>Ordu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smtClean="0"/>
                        <a:t>20</a:t>
                      </a:r>
                      <a:r>
                        <a:rPr lang="tr-TR" sz="1400" dirty="0" smtClean="0"/>
                        <a:t>12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Doktora</a:t>
                      </a:r>
                      <a:r>
                        <a:rPr lang="en-US" sz="1400" dirty="0"/>
                        <a:t> 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 smtClean="0"/>
                        <a:t>Ordu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Devam ediyor</a:t>
                      </a:r>
                      <a:endParaRPr lang="tr-TR" sz="1400" b="0" i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931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Arş.</a:t>
                      </a:r>
                      <a:r>
                        <a:rPr lang="tr-TR" sz="1400" b="1" baseline="0" dirty="0" smtClean="0"/>
                        <a:t> Gör. Ramazan BOZHÜYÜK*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Lisans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Atatürk</a:t>
                      </a:r>
                      <a:r>
                        <a:rPr lang="en-AU" sz="1400" dirty="0"/>
                        <a:t> </a:t>
                      </a:r>
                      <a:r>
                        <a:rPr lang="en-AU" sz="1400" dirty="0" err="1"/>
                        <a:t>Üniversitesi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2008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Y. Lisans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 smtClean="0"/>
                        <a:t>Atatürk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2011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Doktora</a:t>
                      </a:r>
                      <a:r>
                        <a:rPr lang="en-AU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 smtClean="0"/>
                        <a:t>Atatürk</a:t>
                      </a:r>
                      <a:r>
                        <a:rPr lang="en-AU" sz="1400" dirty="0" smtClean="0"/>
                        <a:t> </a:t>
                      </a:r>
                      <a:r>
                        <a:rPr lang="en-AU" sz="1400" dirty="0" err="1" smtClean="0"/>
                        <a:t>Üniversitesi</a:t>
                      </a:r>
                      <a:r>
                        <a:rPr lang="en-AU" sz="1400" dirty="0" smtClean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Devam ediyor</a:t>
                      </a:r>
                      <a:endParaRPr lang="tr-TR" sz="1400" b="0" i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313"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b="1" dirty="0" smtClean="0"/>
                        <a:t>Arş.</a:t>
                      </a:r>
                      <a:r>
                        <a:rPr lang="tr-TR" sz="1400" b="1" baseline="0" dirty="0" smtClean="0"/>
                        <a:t> Gör. Eren ÖZDEN*</a:t>
                      </a:r>
                      <a:endParaRPr lang="tr-TR" sz="1400" b="1" dirty="0">
                        <a:latin typeface="+mn-lt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Derece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/>
                        <a:t>Alan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Üniversite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1400" dirty="0" err="1"/>
                        <a:t>Yıl</a:t>
                      </a:r>
                      <a:r>
                        <a:rPr lang="en-AU" sz="1400" dirty="0"/>
                        <a:t> </a:t>
                      </a:r>
                      <a:endParaRPr lang="tr-TR" sz="14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443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Lisans</a:t>
                      </a:r>
                      <a:r>
                        <a:rPr lang="en-US" sz="1400" dirty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Harran Üniversitesi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400" dirty="0" smtClean="0"/>
                        <a:t>2010</a:t>
                      </a:r>
                      <a:endParaRPr lang="tr-TR" sz="1400" dirty="0"/>
                    </a:p>
                  </a:txBody>
                  <a:tcPr marL="68580" marR="68580" marT="0" marB="0"/>
                </a:tc>
              </a:tr>
              <a:tr h="4501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1400" dirty="0" smtClean="0"/>
                        <a:t>Birleştirilmiş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 smtClean="0"/>
                        <a:t>Doktora</a:t>
                      </a:r>
                      <a:r>
                        <a:rPr lang="en-US" sz="1400" dirty="0" smtClean="0"/>
                        <a:t> 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/>
                        <a:t>Bahçe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Bitkileri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Bölümü</a:t>
                      </a: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Ankara </a:t>
                      </a:r>
                      <a:r>
                        <a:rPr lang="en-US" sz="1400" dirty="0" err="1" smtClean="0"/>
                        <a:t>Üniversitesi</a:t>
                      </a:r>
                      <a:endParaRPr lang="tr-TR" sz="1400" b="0" i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400" dirty="0" smtClean="0"/>
                        <a:t>Devam ediyor</a:t>
                      </a:r>
                      <a:endParaRPr lang="tr-TR" sz="1400" b="0" i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313">
                <a:tc gridSpan="4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tr-TR" sz="1200" dirty="0" smtClean="0">
                          <a:latin typeface="+mn-lt"/>
                          <a:ea typeface="Times New Roman"/>
                          <a:cs typeface="Times New Roman"/>
                        </a:rPr>
                        <a:t>* 35. madde ile görevlendirilmişlerdir.</a:t>
                      </a:r>
                      <a:endParaRPr lang="tr-TR" sz="12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tr-TR" sz="14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0" i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400" b="0" i="0" dirty="0" smtClean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6" t="20697" r="65970" b="41691"/>
          <a:stretch/>
        </p:blipFill>
        <p:spPr bwMode="auto">
          <a:xfrm>
            <a:off x="202770" y="620688"/>
            <a:ext cx="1339604" cy="154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Berna DOĞRU ÇOKRA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2240" r="7255" b="28386"/>
          <a:stretch/>
        </p:blipFill>
        <p:spPr bwMode="auto">
          <a:xfrm>
            <a:off x="219421" y="2060848"/>
            <a:ext cx="1344893" cy="1433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Kenan Yedek 19 04 2017\masaüstü 19 04 2017\DERSLER\LISANS\Topraksız Tarım\Topraksız Foto\IMG_16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2" t="14687" r="6212" b="50000"/>
          <a:stretch/>
        </p:blipFill>
        <p:spPr bwMode="auto">
          <a:xfrm>
            <a:off x="202770" y="3356992"/>
            <a:ext cx="1416902" cy="13488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ustafaKenan\Desktop\indir (1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09" t="-10223" r="15970" b="17090"/>
          <a:stretch/>
        </p:blipFill>
        <p:spPr bwMode="auto">
          <a:xfrm>
            <a:off x="179512" y="4529913"/>
            <a:ext cx="1405719" cy="14193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4023504</TotalTime>
  <Words>1068</Words>
  <Application>Microsoft Office PowerPoint</Application>
  <PresentationFormat>Ekran Gösterisi (4:3)</PresentationFormat>
  <Paragraphs>303</Paragraphs>
  <Slides>36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36</vt:i4>
      </vt:variant>
    </vt:vector>
  </HeadingPairs>
  <TitlesOfParts>
    <vt:vector size="37" baseType="lpstr">
      <vt:lpstr>Ofis Teması</vt:lpstr>
      <vt:lpstr>IĞDIR ÜNİVERSİTESİ  IĞDIR ZİRAAT FAKÜLTESİ</vt:lpstr>
      <vt:lpstr>Genel Bilgi</vt:lpstr>
      <vt:lpstr>Tarihçe</vt:lpstr>
      <vt:lpstr>Misyon</vt:lpstr>
      <vt:lpstr>Vizyon</vt:lpstr>
      <vt:lpstr>Mezunların Görev Alabileceği Yerler</vt:lpstr>
      <vt:lpstr>Akademik Personel </vt:lpstr>
      <vt:lpstr>PowerPoint Sunusu</vt:lpstr>
      <vt:lpstr>PowerPoint Sunusu</vt:lpstr>
      <vt:lpstr>PowerPoint Sunusu</vt:lpstr>
      <vt:lpstr>Çalışma Konuları</vt:lpstr>
      <vt:lpstr>Tamamlanan Projeler</vt:lpstr>
      <vt:lpstr>Tamamlanan Yüksek Lisans Tezleri</vt:lpstr>
      <vt:lpstr>Bahçe Bitkileri Laboratuvarı</vt:lpstr>
      <vt:lpstr>Bahçe Bitkileri Laboratuvarı</vt:lpstr>
      <vt:lpstr>Faaliyetlerimiz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IĞDIR ÜNİVERSİTESİ  IĞDIR ZİRAAT FAKÜLTESİ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ığdır üniversitesi</dc:creator>
  <cp:lastModifiedBy>MustafaKenan</cp:lastModifiedBy>
  <cp:revision>137</cp:revision>
  <dcterms:created xsi:type="dcterms:W3CDTF">2014-01-09T12:46:07Z</dcterms:created>
  <dcterms:modified xsi:type="dcterms:W3CDTF">2017-06-22T09:30:28Z</dcterms:modified>
</cp:coreProperties>
</file>